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5" r:id="rId2"/>
    <p:sldId id="263" r:id="rId3"/>
    <p:sldId id="276" r:id="rId4"/>
    <p:sldId id="265" r:id="rId5"/>
    <p:sldId id="264" r:id="rId6"/>
    <p:sldId id="267" r:id="rId7"/>
    <p:sldId id="269" r:id="rId8"/>
    <p:sldId id="270" r:id="rId9"/>
    <p:sldId id="272" r:id="rId10"/>
    <p:sldId id="271" r:id="rId11"/>
    <p:sldId id="289" r:id="rId12"/>
    <p:sldId id="290" r:id="rId13"/>
    <p:sldId id="292" r:id="rId14"/>
    <p:sldId id="293" r:id="rId15"/>
    <p:sldId id="277" r:id="rId16"/>
    <p:sldId id="278" r:id="rId17"/>
    <p:sldId id="283" r:id="rId18"/>
    <p:sldId id="284" r:id="rId19"/>
    <p:sldId id="285" r:id="rId20"/>
    <p:sldId id="287" r:id="rId21"/>
    <p:sldId id="286" r:id="rId22"/>
    <p:sldId id="29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FF8A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5"/>
    <p:restoredTop sz="95807"/>
  </p:normalViewPr>
  <p:slideViewPr>
    <p:cSldViewPr snapToGrid="0" snapToObjects="1">
      <p:cViewPr varScale="1">
        <p:scale>
          <a:sx n="107" d="100"/>
          <a:sy n="107" d="100"/>
        </p:scale>
        <p:origin x="6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9D05F-3732-9B8B-929D-36A22134504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E403D1-1C94-DFA0-3C00-0CA398D522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1D08EA-904C-4859-4247-B94B1336E10B}"/>
              </a:ext>
            </a:extLst>
          </p:cNvPr>
          <p:cNvSpPr>
            <a:spLocks noGrp="1"/>
          </p:cNvSpPr>
          <p:nvPr>
            <p:ph type="dt" sz="half" idx="10"/>
          </p:nvPr>
        </p:nvSpPr>
        <p:spPr/>
        <p:txBody>
          <a:bodyPr/>
          <a:lstStyle/>
          <a:p>
            <a:fld id="{283CD3C0-C1D7-4A4E-95E4-E42CBBA7D4CB}" type="datetimeFigureOut">
              <a:rPr lang="en-US" smtClean="0"/>
              <a:t>6/7/22</a:t>
            </a:fld>
            <a:endParaRPr lang="en-US"/>
          </a:p>
        </p:txBody>
      </p:sp>
      <p:sp>
        <p:nvSpPr>
          <p:cNvPr id="5" name="Footer Placeholder 4">
            <a:extLst>
              <a:ext uri="{FF2B5EF4-FFF2-40B4-BE49-F238E27FC236}">
                <a16:creationId xmlns:a16="http://schemas.microsoft.com/office/drawing/2014/main" id="{E35D5DE9-3BF4-ADBD-C855-68E1E57A7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6A1AA-B50A-2DCC-2DC3-415C59E01CA6}"/>
              </a:ext>
            </a:extLst>
          </p:cNvPr>
          <p:cNvSpPr>
            <a:spLocks noGrp="1"/>
          </p:cNvSpPr>
          <p:nvPr>
            <p:ph type="sldNum" sz="quarter" idx="12"/>
          </p:nvPr>
        </p:nvSpPr>
        <p:spPr/>
        <p:txBody>
          <a:bodyPr/>
          <a:lstStyle/>
          <a:p>
            <a:fld id="{FF53E236-120A-F145-9FCF-14DC1F1E8781}" type="slidenum">
              <a:rPr lang="en-US" smtClean="0"/>
              <a:t>‹#›</a:t>
            </a:fld>
            <a:endParaRPr lang="en-US"/>
          </a:p>
        </p:txBody>
      </p:sp>
    </p:spTree>
    <p:extLst>
      <p:ext uri="{BB962C8B-B14F-4D97-AF65-F5344CB8AC3E}">
        <p14:creationId xmlns:p14="http://schemas.microsoft.com/office/powerpoint/2010/main" val="2428620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2E606-30AC-95D2-5888-159F43D14F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3FCE55-27A7-E8F3-05CC-E086715379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35E38D-229F-8377-55B7-A07F6D99C461}"/>
              </a:ext>
            </a:extLst>
          </p:cNvPr>
          <p:cNvSpPr>
            <a:spLocks noGrp="1"/>
          </p:cNvSpPr>
          <p:nvPr>
            <p:ph type="dt" sz="half" idx="10"/>
          </p:nvPr>
        </p:nvSpPr>
        <p:spPr/>
        <p:txBody>
          <a:bodyPr/>
          <a:lstStyle/>
          <a:p>
            <a:fld id="{283CD3C0-C1D7-4A4E-95E4-E42CBBA7D4CB}" type="datetimeFigureOut">
              <a:rPr lang="en-US" smtClean="0"/>
              <a:t>6/7/22</a:t>
            </a:fld>
            <a:endParaRPr lang="en-US"/>
          </a:p>
        </p:txBody>
      </p:sp>
      <p:sp>
        <p:nvSpPr>
          <p:cNvPr id="5" name="Footer Placeholder 4">
            <a:extLst>
              <a:ext uri="{FF2B5EF4-FFF2-40B4-BE49-F238E27FC236}">
                <a16:creationId xmlns:a16="http://schemas.microsoft.com/office/drawing/2014/main" id="{B05B6742-C92B-562B-82BD-A4C54A9D0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D962B8-4A1A-11CE-458D-2CBF32198106}"/>
              </a:ext>
            </a:extLst>
          </p:cNvPr>
          <p:cNvSpPr>
            <a:spLocks noGrp="1"/>
          </p:cNvSpPr>
          <p:nvPr>
            <p:ph type="sldNum" sz="quarter" idx="12"/>
          </p:nvPr>
        </p:nvSpPr>
        <p:spPr/>
        <p:txBody>
          <a:bodyPr/>
          <a:lstStyle/>
          <a:p>
            <a:fld id="{FF53E236-120A-F145-9FCF-14DC1F1E8781}" type="slidenum">
              <a:rPr lang="en-US" smtClean="0"/>
              <a:t>‹#›</a:t>
            </a:fld>
            <a:endParaRPr lang="en-US"/>
          </a:p>
        </p:txBody>
      </p:sp>
    </p:spTree>
    <p:extLst>
      <p:ext uri="{BB962C8B-B14F-4D97-AF65-F5344CB8AC3E}">
        <p14:creationId xmlns:p14="http://schemas.microsoft.com/office/powerpoint/2010/main" val="662305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CBC58A-04BA-844A-BCDF-CE6B3508D6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5255DF-9CF6-4BB0-5628-CD0A0ABDC1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AE6017-5813-53FB-0386-A24A233A7001}"/>
              </a:ext>
            </a:extLst>
          </p:cNvPr>
          <p:cNvSpPr>
            <a:spLocks noGrp="1"/>
          </p:cNvSpPr>
          <p:nvPr>
            <p:ph type="dt" sz="half" idx="10"/>
          </p:nvPr>
        </p:nvSpPr>
        <p:spPr/>
        <p:txBody>
          <a:bodyPr/>
          <a:lstStyle/>
          <a:p>
            <a:fld id="{283CD3C0-C1D7-4A4E-95E4-E42CBBA7D4CB}" type="datetimeFigureOut">
              <a:rPr lang="en-US" smtClean="0"/>
              <a:t>6/7/22</a:t>
            </a:fld>
            <a:endParaRPr lang="en-US"/>
          </a:p>
        </p:txBody>
      </p:sp>
      <p:sp>
        <p:nvSpPr>
          <p:cNvPr id="5" name="Footer Placeholder 4">
            <a:extLst>
              <a:ext uri="{FF2B5EF4-FFF2-40B4-BE49-F238E27FC236}">
                <a16:creationId xmlns:a16="http://schemas.microsoft.com/office/drawing/2014/main" id="{476A9256-837F-E5CE-77F8-4A37DB801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511FD-C80E-BB3D-8C82-E35638E46ABE}"/>
              </a:ext>
            </a:extLst>
          </p:cNvPr>
          <p:cNvSpPr>
            <a:spLocks noGrp="1"/>
          </p:cNvSpPr>
          <p:nvPr>
            <p:ph type="sldNum" sz="quarter" idx="12"/>
          </p:nvPr>
        </p:nvSpPr>
        <p:spPr/>
        <p:txBody>
          <a:bodyPr/>
          <a:lstStyle/>
          <a:p>
            <a:fld id="{FF53E236-120A-F145-9FCF-14DC1F1E8781}" type="slidenum">
              <a:rPr lang="en-US" smtClean="0"/>
              <a:t>‹#›</a:t>
            </a:fld>
            <a:endParaRPr lang="en-US"/>
          </a:p>
        </p:txBody>
      </p:sp>
    </p:spTree>
    <p:extLst>
      <p:ext uri="{BB962C8B-B14F-4D97-AF65-F5344CB8AC3E}">
        <p14:creationId xmlns:p14="http://schemas.microsoft.com/office/powerpoint/2010/main" val="364242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3043-10D5-614F-6780-44F762CBB2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4EB474-FC1F-6377-540F-7139C3A4DE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89127F-7A89-36B1-5D03-A287B36C39E4}"/>
              </a:ext>
            </a:extLst>
          </p:cNvPr>
          <p:cNvSpPr>
            <a:spLocks noGrp="1"/>
          </p:cNvSpPr>
          <p:nvPr>
            <p:ph type="dt" sz="half" idx="10"/>
          </p:nvPr>
        </p:nvSpPr>
        <p:spPr/>
        <p:txBody>
          <a:bodyPr/>
          <a:lstStyle/>
          <a:p>
            <a:fld id="{283CD3C0-C1D7-4A4E-95E4-E42CBBA7D4CB}" type="datetimeFigureOut">
              <a:rPr lang="en-US" smtClean="0"/>
              <a:t>6/7/22</a:t>
            </a:fld>
            <a:endParaRPr lang="en-US"/>
          </a:p>
        </p:txBody>
      </p:sp>
      <p:sp>
        <p:nvSpPr>
          <p:cNvPr id="5" name="Footer Placeholder 4">
            <a:extLst>
              <a:ext uri="{FF2B5EF4-FFF2-40B4-BE49-F238E27FC236}">
                <a16:creationId xmlns:a16="http://schemas.microsoft.com/office/drawing/2014/main" id="{056EF06E-E8DF-DDF4-5D2B-D3CFC6AE0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4A98B7-0265-E87B-27BF-EABF64F7304B}"/>
              </a:ext>
            </a:extLst>
          </p:cNvPr>
          <p:cNvSpPr>
            <a:spLocks noGrp="1"/>
          </p:cNvSpPr>
          <p:nvPr>
            <p:ph type="sldNum" sz="quarter" idx="12"/>
          </p:nvPr>
        </p:nvSpPr>
        <p:spPr/>
        <p:txBody>
          <a:bodyPr/>
          <a:lstStyle/>
          <a:p>
            <a:fld id="{FF53E236-120A-F145-9FCF-14DC1F1E8781}" type="slidenum">
              <a:rPr lang="en-US" smtClean="0"/>
              <a:t>‹#›</a:t>
            </a:fld>
            <a:endParaRPr lang="en-US"/>
          </a:p>
        </p:txBody>
      </p:sp>
    </p:spTree>
    <p:extLst>
      <p:ext uri="{BB962C8B-B14F-4D97-AF65-F5344CB8AC3E}">
        <p14:creationId xmlns:p14="http://schemas.microsoft.com/office/powerpoint/2010/main" val="3324089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8B555-8C62-A693-E619-963553EF0C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1DA7C0-2568-0039-E8C5-ED1703C181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8C6536-3164-8F3B-B2CF-3167E2304756}"/>
              </a:ext>
            </a:extLst>
          </p:cNvPr>
          <p:cNvSpPr>
            <a:spLocks noGrp="1"/>
          </p:cNvSpPr>
          <p:nvPr>
            <p:ph type="dt" sz="half" idx="10"/>
          </p:nvPr>
        </p:nvSpPr>
        <p:spPr/>
        <p:txBody>
          <a:bodyPr/>
          <a:lstStyle/>
          <a:p>
            <a:fld id="{283CD3C0-C1D7-4A4E-95E4-E42CBBA7D4CB}" type="datetimeFigureOut">
              <a:rPr lang="en-US" smtClean="0"/>
              <a:t>6/7/22</a:t>
            </a:fld>
            <a:endParaRPr lang="en-US"/>
          </a:p>
        </p:txBody>
      </p:sp>
      <p:sp>
        <p:nvSpPr>
          <p:cNvPr id="5" name="Footer Placeholder 4">
            <a:extLst>
              <a:ext uri="{FF2B5EF4-FFF2-40B4-BE49-F238E27FC236}">
                <a16:creationId xmlns:a16="http://schemas.microsoft.com/office/drawing/2014/main" id="{1F34DC8B-8F2C-234A-DF3C-FC25A3D129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B7DA6-E360-2EEE-3F8E-863B6C247993}"/>
              </a:ext>
            </a:extLst>
          </p:cNvPr>
          <p:cNvSpPr>
            <a:spLocks noGrp="1"/>
          </p:cNvSpPr>
          <p:nvPr>
            <p:ph type="sldNum" sz="quarter" idx="12"/>
          </p:nvPr>
        </p:nvSpPr>
        <p:spPr/>
        <p:txBody>
          <a:bodyPr/>
          <a:lstStyle/>
          <a:p>
            <a:fld id="{FF53E236-120A-F145-9FCF-14DC1F1E8781}" type="slidenum">
              <a:rPr lang="en-US" smtClean="0"/>
              <a:t>‹#›</a:t>
            </a:fld>
            <a:endParaRPr lang="en-US"/>
          </a:p>
        </p:txBody>
      </p:sp>
    </p:spTree>
    <p:extLst>
      <p:ext uri="{BB962C8B-B14F-4D97-AF65-F5344CB8AC3E}">
        <p14:creationId xmlns:p14="http://schemas.microsoft.com/office/powerpoint/2010/main" val="171076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12548-1D2B-1685-7A47-3F24DFAA24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8B4C8E-485E-756E-F3C8-5FA3266262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F8ABF55-6676-E5BC-D440-306D1E8248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73D022-3F11-8C15-0CA6-4AAA4679652A}"/>
              </a:ext>
            </a:extLst>
          </p:cNvPr>
          <p:cNvSpPr>
            <a:spLocks noGrp="1"/>
          </p:cNvSpPr>
          <p:nvPr>
            <p:ph type="dt" sz="half" idx="10"/>
          </p:nvPr>
        </p:nvSpPr>
        <p:spPr/>
        <p:txBody>
          <a:bodyPr/>
          <a:lstStyle/>
          <a:p>
            <a:fld id="{283CD3C0-C1D7-4A4E-95E4-E42CBBA7D4CB}" type="datetimeFigureOut">
              <a:rPr lang="en-US" smtClean="0"/>
              <a:t>6/7/22</a:t>
            </a:fld>
            <a:endParaRPr lang="en-US"/>
          </a:p>
        </p:txBody>
      </p:sp>
      <p:sp>
        <p:nvSpPr>
          <p:cNvPr id="6" name="Footer Placeholder 5">
            <a:extLst>
              <a:ext uri="{FF2B5EF4-FFF2-40B4-BE49-F238E27FC236}">
                <a16:creationId xmlns:a16="http://schemas.microsoft.com/office/drawing/2014/main" id="{75E44A77-7F50-DC2A-5686-0384F28967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B87E07-7E09-D3A2-FA4C-CB43EDC2B757}"/>
              </a:ext>
            </a:extLst>
          </p:cNvPr>
          <p:cNvSpPr>
            <a:spLocks noGrp="1"/>
          </p:cNvSpPr>
          <p:nvPr>
            <p:ph type="sldNum" sz="quarter" idx="12"/>
          </p:nvPr>
        </p:nvSpPr>
        <p:spPr/>
        <p:txBody>
          <a:bodyPr/>
          <a:lstStyle/>
          <a:p>
            <a:fld id="{FF53E236-120A-F145-9FCF-14DC1F1E8781}" type="slidenum">
              <a:rPr lang="en-US" smtClean="0"/>
              <a:t>‹#›</a:t>
            </a:fld>
            <a:endParaRPr lang="en-US"/>
          </a:p>
        </p:txBody>
      </p:sp>
    </p:spTree>
    <p:extLst>
      <p:ext uri="{BB962C8B-B14F-4D97-AF65-F5344CB8AC3E}">
        <p14:creationId xmlns:p14="http://schemas.microsoft.com/office/powerpoint/2010/main" val="3066723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80803-BD49-EAE6-8C03-4B62F7F473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5124A5-DAFC-3DCC-1056-6947C10A97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5449697-0851-B272-FA88-3FFA7F8F5A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12F670-F553-2276-8B7C-0713234B3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6EF332-239F-AF1E-B879-3F95B637652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CBC8E9-35F1-B435-4C52-334AC083976E}"/>
              </a:ext>
            </a:extLst>
          </p:cNvPr>
          <p:cNvSpPr>
            <a:spLocks noGrp="1"/>
          </p:cNvSpPr>
          <p:nvPr>
            <p:ph type="dt" sz="half" idx="10"/>
          </p:nvPr>
        </p:nvSpPr>
        <p:spPr/>
        <p:txBody>
          <a:bodyPr/>
          <a:lstStyle/>
          <a:p>
            <a:fld id="{283CD3C0-C1D7-4A4E-95E4-E42CBBA7D4CB}" type="datetimeFigureOut">
              <a:rPr lang="en-US" smtClean="0"/>
              <a:t>6/7/22</a:t>
            </a:fld>
            <a:endParaRPr lang="en-US"/>
          </a:p>
        </p:txBody>
      </p:sp>
      <p:sp>
        <p:nvSpPr>
          <p:cNvPr id="8" name="Footer Placeholder 7">
            <a:extLst>
              <a:ext uri="{FF2B5EF4-FFF2-40B4-BE49-F238E27FC236}">
                <a16:creationId xmlns:a16="http://schemas.microsoft.com/office/drawing/2014/main" id="{3283F980-26E6-C323-00A9-C79F2EB8D84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58502A-A07A-4FC8-919A-6F1F2F1D8710}"/>
              </a:ext>
            </a:extLst>
          </p:cNvPr>
          <p:cNvSpPr>
            <a:spLocks noGrp="1"/>
          </p:cNvSpPr>
          <p:nvPr>
            <p:ph type="sldNum" sz="quarter" idx="12"/>
          </p:nvPr>
        </p:nvSpPr>
        <p:spPr/>
        <p:txBody>
          <a:bodyPr/>
          <a:lstStyle/>
          <a:p>
            <a:fld id="{FF53E236-120A-F145-9FCF-14DC1F1E8781}" type="slidenum">
              <a:rPr lang="en-US" smtClean="0"/>
              <a:t>‹#›</a:t>
            </a:fld>
            <a:endParaRPr lang="en-US"/>
          </a:p>
        </p:txBody>
      </p:sp>
    </p:spTree>
    <p:extLst>
      <p:ext uri="{BB962C8B-B14F-4D97-AF65-F5344CB8AC3E}">
        <p14:creationId xmlns:p14="http://schemas.microsoft.com/office/powerpoint/2010/main" val="842716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4B97D-9AF1-5882-1BA0-BFD07453E4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59C2AE-738A-6511-C0C2-D86B173E9FC6}"/>
              </a:ext>
            </a:extLst>
          </p:cNvPr>
          <p:cNvSpPr>
            <a:spLocks noGrp="1"/>
          </p:cNvSpPr>
          <p:nvPr>
            <p:ph type="dt" sz="half" idx="10"/>
          </p:nvPr>
        </p:nvSpPr>
        <p:spPr/>
        <p:txBody>
          <a:bodyPr/>
          <a:lstStyle/>
          <a:p>
            <a:fld id="{283CD3C0-C1D7-4A4E-95E4-E42CBBA7D4CB}" type="datetimeFigureOut">
              <a:rPr lang="en-US" smtClean="0"/>
              <a:t>6/7/22</a:t>
            </a:fld>
            <a:endParaRPr lang="en-US"/>
          </a:p>
        </p:txBody>
      </p:sp>
      <p:sp>
        <p:nvSpPr>
          <p:cNvPr id="4" name="Footer Placeholder 3">
            <a:extLst>
              <a:ext uri="{FF2B5EF4-FFF2-40B4-BE49-F238E27FC236}">
                <a16:creationId xmlns:a16="http://schemas.microsoft.com/office/drawing/2014/main" id="{47D5BB0E-9A82-4BF6-4B4D-D348C444DF5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8691DE-C06E-98A8-A160-0841D0D84A4F}"/>
              </a:ext>
            </a:extLst>
          </p:cNvPr>
          <p:cNvSpPr>
            <a:spLocks noGrp="1"/>
          </p:cNvSpPr>
          <p:nvPr>
            <p:ph type="sldNum" sz="quarter" idx="12"/>
          </p:nvPr>
        </p:nvSpPr>
        <p:spPr/>
        <p:txBody>
          <a:bodyPr/>
          <a:lstStyle/>
          <a:p>
            <a:fld id="{FF53E236-120A-F145-9FCF-14DC1F1E8781}" type="slidenum">
              <a:rPr lang="en-US" smtClean="0"/>
              <a:t>‹#›</a:t>
            </a:fld>
            <a:endParaRPr lang="en-US"/>
          </a:p>
        </p:txBody>
      </p:sp>
    </p:spTree>
    <p:extLst>
      <p:ext uri="{BB962C8B-B14F-4D97-AF65-F5344CB8AC3E}">
        <p14:creationId xmlns:p14="http://schemas.microsoft.com/office/powerpoint/2010/main" val="3087360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2F5DE7-61A9-F3A3-C358-517A73BC0E97}"/>
              </a:ext>
            </a:extLst>
          </p:cNvPr>
          <p:cNvSpPr>
            <a:spLocks noGrp="1"/>
          </p:cNvSpPr>
          <p:nvPr>
            <p:ph type="dt" sz="half" idx="10"/>
          </p:nvPr>
        </p:nvSpPr>
        <p:spPr/>
        <p:txBody>
          <a:bodyPr/>
          <a:lstStyle/>
          <a:p>
            <a:fld id="{283CD3C0-C1D7-4A4E-95E4-E42CBBA7D4CB}" type="datetimeFigureOut">
              <a:rPr lang="en-US" smtClean="0"/>
              <a:t>6/7/22</a:t>
            </a:fld>
            <a:endParaRPr lang="en-US"/>
          </a:p>
        </p:txBody>
      </p:sp>
      <p:sp>
        <p:nvSpPr>
          <p:cNvPr id="3" name="Footer Placeholder 2">
            <a:extLst>
              <a:ext uri="{FF2B5EF4-FFF2-40B4-BE49-F238E27FC236}">
                <a16:creationId xmlns:a16="http://schemas.microsoft.com/office/drawing/2014/main" id="{006097BB-4E8C-CB8E-2F73-5796E82BB31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71BDD4-0BDF-4E7E-2590-613BBA4EDADD}"/>
              </a:ext>
            </a:extLst>
          </p:cNvPr>
          <p:cNvSpPr>
            <a:spLocks noGrp="1"/>
          </p:cNvSpPr>
          <p:nvPr>
            <p:ph type="sldNum" sz="quarter" idx="12"/>
          </p:nvPr>
        </p:nvSpPr>
        <p:spPr/>
        <p:txBody>
          <a:bodyPr/>
          <a:lstStyle/>
          <a:p>
            <a:fld id="{FF53E236-120A-F145-9FCF-14DC1F1E8781}" type="slidenum">
              <a:rPr lang="en-US" smtClean="0"/>
              <a:t>‹#›</a:t>
            </a:fld>
            <a:endParaRPr lang="en-US"/>
          </a:p>
        </p:txBody>
      </p:sp>
    </p:spTree>
    <p:extLst>
      <p:ext uri="{BB962C8B-B14F-4D97-AF65-F5344CB8AC3E}">
        <p14:creationId xmlns:p14="http://schemas.microsoft.com/office/powerpoint/2010/main" val="208476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E6917-10D9-3B14-F1D9-79917F3DA0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663E8D-A64E-6E02-F942-C31D2996EC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1368D3-5D99-DE79-6F6E-CAA5DED46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FE439B-0DF9-B0AD-1FB5-A25F37BB1061}"/>
              </a:ext>
            </a:extLst>
          </p:cNvPr>
          <p:cNvSpPr>
            <a:spLocks noGrp="1"/>
          </p:cNvSpPr>
          <p:nvPr>
            <p:ph type="dt" sz="half" idx="10"/>
          </p:nvPr>
        </p:nvSpPr>
        <p:spPr/>
        <p:txBody>
          <a:bodyPr/>
          <a:lstStyle/>
          <a:p>
            <a:fld id="{283CD3C0-C1D7-4A4E-95E4-E42CBBA7D4CB}" type="datetimeFigureOut">
              <a:rPr lang="en-US" smtClean="0"/>
              <a:t>6/7/22</a:t>
            </a:fld>
            <a:endParaRPr lang="en-US"/>
          </a:p>
        </p:txBody>
      </p:sp>
      <p:sp>
        <p:nvSpPr>
          <p:cNvPr id="6" name="Footer Placeholder 5">
            <a:extLst>
              <a:ext uri="{FF2B5EF4-FFF2-40B4-BE49-F238E27FC236}">
                <a16:creationId xmlns:a16="http://schemas.microsoft.com/office/drawing/2014/main" id="{1883EBEB-4E8F-F6F1-9D63-18353FFABA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DEDB7A-BAEE-F756-A8BA-5B77E7F98A08}"/>
              </a:ext>
            </a:extLst>
          </p:cNvPr>
          <p:cNvSpPr>
            <a:spLocks noGrp="1"/>
          </p:cNvSpPr>
          <p:nvPr>
            <p:ph type="sldNum" sz="quarter" idx="12"/>
          </p:nvPr>
        </p:nvSpPr>
        <p:spPr/>
        <p:txBody>
          <a:bodyPr/>
          <a:lstStyle/>
          <a:p>
            <a:fld id="{FF53E236-120A-F145-9FCF-14DC1F1E8781}" type="slidenum">
              <a:rPr lang="en-US" smtClean="0"/>
              <a:t>‹#›</a:t>
            </a:fld>
            <a:endParaRPr lang="en-US"/>
          </a:p>
        </p:txBody>
      </p:sp>
    </p:spTree>
    <p:extLst>
      <p:ext uri="{BB962C8B-B14F-4D97-AF65-F5344CB8AC3E}">
        <p14:creationId xmlns:p14="http://schemas.microsoft.com/office/powerpoint/2010/main" val="1335803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5D9B3-0723-6D60-95C0-DD6A0967E4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17FF42E-B41D-169C-BB25-57792327B67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9F25717-9ACC-C54F-ABB7-50FCAFB484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FDB18E-4051-0515-750E-70711C50A06E}"/>
              </a:ext>
            </a:extLst>
          </p:cNvPr>
          <p:cNvSpPr>
            <a:spLocks noGrp="1"/>
          </p:cNvSpPr>
          <p:nvPr>
            <p:ph type="dt" sz="half" idx="10"/>
          </p:nvPr>
        </p:nvSpPr>
        <p:spPr/>
        <p:txBody>
          <a:bodyPr/>
          <a:lstStyle/>
          <a:p>
            <a:fld id="{283CD3C0-C1D7-4A4E-95E4-E42CBBA7D4CB}" type="datetimeFigureOut">
              <a:rPr lang="en-US" smtClean="0"/>
              <a:t>6/7/22</a:t>
            </a:fld>
            <a:endParaRPr lang="en-US"/>
          </a:p>
        </p:txBody>
      </p:sp>
      <p:sp>
        <p:nvSpPr>
          <p:cNvPr id="6" name="Footer Placeholder 5">
            <a:extLst>
              <a:ext uri="{FF2B5EF4-FFF2-40B4-BE49-F238E27FC236}">
                <a16:creationId xmlns:a16="http://schemas.microsoft.com/office/drawing/2014/main" id="{615B2BA4-2B7B-E9B5-4FAE-D891072CF5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735504-7913-A4AA-DA43-2E448662B5B3}"/>
              </a:ext>
            </a:extLst>
          </p:cNvPr>
          <p:cNvSpPr>
            <a:spLocks noGrp="1"/>
          </p:cNvSpPr>
          <p:nvPr>
            <p:ph type="sldNum" sz="quarter" idx="12"/>
          </p:nvPr>
        </p:nvSpPr>
        <p:spPr/>
        <p:txBody>
          <a:bodyPr/>
          <a:lstStyle/>
          <a:p>
            <a:fld id="{FF53E236-120A-F145-9FCF-14DC1F1E8781}" type="slidenum">
              <a:rPr lang="en-US" smtClean="0"/>
              <a:t>‹#›</a:t>
            </a:fld>
            <a:endParaRPr lang="en-US"/>
          </a:p>
        </p:txBody>
      </p:sp>
    </p:spTree>
    <p:extLst>
      <p:ext uri="{BB962C8B-B14F-4D97-AF65-F5344CB8AC3E}">
        <p14:creationId xmlns:p14="http://schemas.microsoft.com/office/powerpoint/2010/main" val="2356682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DD88C0C-5EC8-04A4-0660-A1DA61495D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D8C6FAD-8045-E0FB-B043-F1DA385E653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9CB72B-9070-ED28-51BE-A3C137F05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3CD3C0-C1D7-4A4E-95E4-E42CBBA7D4CB}" type="datetimeFigureOut">
              <a:rPr lang="en-US" smtClean="0"/>
              <a:t>6/7/22</a:t>
            </a:fld>
            <a:endParaRPr lang="en-US"/>
          </a:p>
        </p:txBody>
      </p:sp>
      <p:sp>
        <p:nvSpPr>
          <p:cNvPr id="5" name="Footer Placeholder 4">
            <a:extLst>
              <a:ext uri="{FF2B5EF4-FFF2-40B4-BE49-F238E27FC236}">
                <a16:creationId xmlns:a16="http://schemas.microsoft.com/office/drawing/2014/main" id="{E8426B2B-4778-446F-75CF-6D19A0560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9DDCCD-C58F-5353-A765-08F4F2BB4B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3E236-120A-F145-9FCF-14DC1F1E8781}" type="slidenum">
              <a:rPr lang="en-US" smtClean="0"/>
              <a:t>‹#›</a:t>
            </a:fld>
            <a:endParaRPr lang="en-US"/>
          </a:p>
        </p:txBody>
      </p:sp>
    </p:spTree>
    <p:extLst>
      <p:ext uri="{BB962C8B-B14F-4D97-AF65-F5344CB8AC3E}">
        <p14:creationId xmlns:p14="http://schemas.microsoft.com/office/powerpoint/2010/main" val="2562017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0.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jp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1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png"/></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jpg"/><Relationship Id="rId4" Type="http://schemas.openxmlformats.org/officeDocument/2006/relationships/image" Target="../media/image60.jp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1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8.jp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2.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2.xml"/><Relationship Id="rId5" Type="http://schemas.openxmlformats.org/officeDocument/2006/relationships/image" Target="../media/image42.emf"/><Relationship Id="rId4" Type="http://schemas.openxmlformats.org/officeDocument/2006/relationships/image" Target="../media/image4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2358A3-D697-E647-D3D0-888AD8B1FA20}"/>
              </a:ext>
            </a:extLst>
          </p:cNvPr>
          <p:cNvPicPr>
            <a:picLocks noChangeAspect="1"/>
          </p:cNvPicPr>
          <p:nvPr/>
        </p:nvPicPr>
        <p:blipFill>
          <a:blip r:embed="rId2"/>
          <a:stretch>
            <a:fillRect/>
          </a:stretch>
        </p:blipFill>
        <p:spPr>
          <a:xfrm>
            <a:off x="0" y="44532"/>
            <a:ext cx="2895600" cy="1219200"/>
          </a:xfrm>
          <a:prstGeom prst="rect">
            <a:avLst/>
          </a:prstGeom>
        </p:spPr>
      </p:pic>
      <p:pic>
        <p:nvPicPr>
          <p:cNvPr id="5" name="Picture 4">
            <a:extLst>
              <a:ext uri="{FF2B5EF4-FFF2-40B4-BE49-F238E27FC236}">
                <a16:creationId xmlns:a16="http://schemas.microsoft.com/office/drawing/2014/main" id="{8EFECFF8-1AD4-A46A-A45B-E5BD1CB6D827}"/>
              </a:ext>
            </a:extLst>
          </p:cNvPr>
          <p:cNvPicPr>
            <a:picLocks noChangeAspect="1"/>
          </p:cNvPicPr>
          <p:nvPr/>
        </p:nvPicPr>
        <p:blipFill>
          <a:blip r:embed="rId3"/>
          <a:stretch>
            <a:fillRect/>
          </a:stretch>
        </p:blipFill>
        <p:spPr>
          <a:xfrm>
            <a:off x="0" y="1263732"/>
            <a:ext cx="3416300" cy="1104900"/>
          </a:xfrm>
          <a:prstGeom prst="rect">
            <a:avLst/>
          </a:prstGeom>
        </p:spPr>
      </p:pic>
      <p:pic>
        <p:nvPicPr>
          <p:cNvPr id="6" name="Picture 5">
            <a:extLst>
              <a:ext uri="{FF2B5EF4-FFF2-40B4-BE49-F238E27FC236}">
                <a16:creationId xmlns:a16="http://schemas.microsoft.com/office/drawing/2014/main" id="{3297CFEA-86C2-A37A-F43A-1DCB40AB3739}"/>
              </a:ext>
            </a:extLst>
          </p:cNvPr>
          <p:cNvPicPr>
            <a:picLocks noChangeAspect="1"/>
          </p:cNvPicPr>
          <p:nvPr/>
        </p:nvPicPr>
        <p:blipFill>
          <a:blip r:embed="rId4"/>
          <a:stretch>
            <a:fillRect/>
          </a:stretch>
        </p:blipFill>
        <p:spPr>
          <a:xfrm>
            <a:off x="0" y="2368632"/>
            <a:ext cx="1866900" cy="673100"/>
          </a:xfrm>
          <a:prstGeom prst="rect">
            <a:avLst/>
          </a:prstGeom>
        </p:spPr>
      </p:pic>
      <p:pic>
        <p:nvPicPr>
          <p:cNvPr id="7" name="Picture 6">
            <a:extLst>
              <a:ext uri="{FF2B5EF4-FFF2-40B4-BE49-F238E27FC236}">
                <a16:creationId xmlns:a16="http://schemas.microsoft.com/office/drawing/2014/main" id="{EB3EBF2A-554E-2682-643A-8EEE767A6183}"/>
              </a:ext>
            </a:extLst>
          </p:cNvPr>
          <p:cNvPicPr>
            <a:picLocks noChangeAspect="1"/>
          </p:cNvPicPr>
          <p:nvPr/>
        </p:nvPicPr>
        <p:blipFill>
          <a:blip r:embed="rId5"/>
          <a:stretch>
            <a:fillRect/>
          </a:stretch>
        </p:blipFill>
        <p:spPr>
          <a:xfrm>
            <a:off x="0" y="3079669"/>
            <a:ext cx="5003800" cy="1409700"/>
          </a:xfrm>
          <a:prstGeom prst="rect">
            <a:avLst/>
          </a:prstGeom>
        </p:spPr>
      </p:pic>
      <p:pic>
        <p:nvPicPr>
          <p:cNvPr id="8" name="Picture 7">
            <a:extLst>
              <a:ext uri="{FF2B5EF4-FFF2-40B4-BE49-F238E27FC236}">
                <a16:creationId xmlns:a16="http://schemas.microsoft.com/office/drawing/2014/main" id="{6D586D2C-3D39-E171-601F-946B03D4A920}"/>
              </a:ext>
            </a:extLst>
          </p:cNvPr>
          <p:cNvPicPr>
            <a:picLocks noChangeAspect="1"/>
          </p:cNvPicPr>
          <p:nvPr/>
        </p:nvPicPr>
        <p:blipFill>
          <a:blip r:embed="rId6"/>
          <a:stretch>
            <a:fillRect/>
          </a:stretch>
        </p:blipFill>
        <p:spPr>
          <a:xfrm>
            <a:off x="0" y="4527306"/>
            <a:ext cx="7861300" cy="1295400"/>
          </a:xfrm>
          <a:prstGeom prst="rect">
            <a:avLst/>
          </a:prstGeom>
        </p:spPr>
      </p:pic>
      <p:pic>
        <p:nvPicPr>
          <p:cNvPr id="9" name="Picture 8">
            <a:extLst>
              <a:ext uri="{FF2B5EF4-FFF2-40B4-BE49-F238E27FC236}">
                <a16:creationId xmlns:a16="http://schemas.microsoft.com/office/drawing/2014/main" id="{D453656D-BE41-FA0F-ACFB-2DAB098D7274}"/>
              </a:ext>
            </a:extLst>
          </p:cNvPr>
          <p:cNvPicPr>
            <a:picLocks noChangeAspect="1"/>
          </p:cNvPicPr>
          <p:nvPr/>
        </p:nvPicPr>
        <p:blipFill>
          <a:blip r:embed="rId7"/>
          <a:stretch>
            <a:fillRect/>
          </a:stretch>
        </p:blipFill>
        <p:spPr>
          <a:xfrm>
            <a:off x="0" y="5524500"/>
            <a:ext cx="4495800" cy="1333500"/>
          </a:xfrm>
          <a:prstGeom prst="rect">
            <a:avLst/>
          </a:prstGeom>
        </p:spPr>
      </p:pic>
      <p:pic>
        <p:nvPicPr>
          <p:cNvPr id="10" name="Picture 9">
            <a:extLst>
              <a:ext uri="{FF2B5EF4-FFF2-40B4-BE49-F238E27FC236}">
                <a16:creationId xmlns:a16="http://schemas.microsoft.com/office/drawing/2014/main" id="{91C887E3-99E2-AC68-F215-1DD6700E7EB0}"/>
              </a:ext>
            </a:extLst>
          </p:cNvPr>
          <p:cNvPicPr>
            <a:picLocks noChangeAspect="1"/>
          </p:cNvPicPr>
          <p:nvPr/>
        </p:nvPicPr>
        <p:blipFill rotWithShape="1">
          <a:blip r:embed="rId8"/>
          <a:srcRect t="34621" b="36496"/>
          <a:stretch/>
        </p:blipFill>
        <p:spPr>
          <a:xfrm>
            <a:off x="4711700" y="760023"/>
            <a:ext cx="7480300" cy="700645"/>
          </a:xfrm>
          <a:prstGeom prst="rect">
            <a:avLst/>
          </a:prstGeom>
        </p:spPr>
      </p:pic>
      <p:pic>
        <p:nvPicPr>
          <p:cNvPr id="11" name="Picture 10">
            <a:extLst>
              <a:ext uri="{FF2B5EF4-FFF2-40B4-BE49-F238E27FC236}">
                <a16:creationId xmlns:a16="http://schemas.microsoft.com/office/drawing/2014/main" id="{E2E40EA1-F778-AE1D-7A7B-D457977BFAA7}"/>
              </a:ext>
            </a:extLst>
          </p:cNvPr>
          <p:cNvPicPr>
            <a:picLocks noChangeAspect="1"/>
          </p:cNvPicPr>
          <p:nvPr/>
        </p:nvPicPr>
        <p:blipFill rotWithShape="1">
          <a:blip r:embed="rId8"/>
          <a:srcRect t="-1804" r="46116" b="72920"/>
          <a:stretch/>
        </p:blipFill>
        <p:spPr>
          <a:xfrm>
            <a:off x="8161317" y="44532"/>
            <a:ext cx="4030683" cy="700645"/>
          </a:xfrm>
          <a:prstGeom prst="rect">
            <a:avLst/>
          </a:prstGeom>
        </p:spPr>
      </p:pic>
      <p:pic>
        <p:nvPicPr>
          <p:cNvPr id="12" name="Picture 11">
            <a:extLst>
              <a:ext uri="{FF2B5EF4-FFF2-40B4-BE49-F238E27FC236}">
                <a16:creationId xmlns:a16="http://schemas.microsoft.com/office/drawing/2014/main" id="{0F4DFB90-C788-EF83-BE64-B3992963D22A}"/>
              </a:ext>
            </a:extLst>
          </p:cNvPr>
          <p:cNvPicPr>
            <a:picLocks noChangeAspect="1"/>
          </p:cNvPicPr>
          <p:nvPr/>
        </p:nvPicPr>
        <p:blipFill rotWithShape="1">
          <a:blip r:embed="rId8"/>
          <a:srcRect l="3493" t="69148" r="45800" b="3104"/>
          <a:stretch/>
        </p:blipFill>
        <p:spPr>
          <a:xfrm>
            <a:off x="8351402" y="1408381"/>
            <a:ext cx="3793011" cy="673101"/>
          </a:xfrm>
          <a:prstGeom prst="rect">
            <a:avLst/>
          </a:prstGeom>
        </p:spPr>
      </p:pic>
      <p:pic>
        <p:nvPicPr>
          <p:cNvPr id="13" name="Picture 12">
            <a:extLst>
              <a:ext uri="{FF2B5EF4-FFF2-40B4-BE49-F238E27FC236}">
                <a16:creationId xmlns:a16="http://schemas.microsoft.com/office/drawing/2014/main" id="{085954D0-191C-2C01-3E65-3DB3F92C806E}"/>
              </a:ext>
            </a:extLst>
          </p:cNvPr>
          <p:cNvPicPr>
            <a:picLocks noChangeAspect="1"/>
          </p:cNvPicPr>
          <p:nvPr/>
        </p:nvPicPr>
        <p:blipFill rotWithShape="1">
          <a:blip r:embed="rId9"/>
          <a:srcRect t="35465" b="29193"/>
          <a:stretch/>
        </p:blipFill>
        <p:spPr>
          <a:xfrm>
            <a:off x="4318000" y="2065834"/>
            <a:ext cx="7874000" cy="507201"/>
          </a:xfrm>
          <a:prstGeom prst="rect">
            <a:avLst/>
          </a:prstGeom>
        </p:spPr>
      </p:pic>
      <p:pic>
        <p:nvPicPr>
          <p:cNvPr id="14" name="Picture 13">
            <a:extLst>
              <a:ext uri="{FF2B5EF4-FFF2-40B4-BE49-F238E27FC236}">
                <a16:creationId xmlns:a16="http://schemas.microsoft.com/office/drawing/2014/main" id="{F21CDA66-2FDD-0CA4-5DB6-85EDE273F0ED}"/>
              </a:ext>
            </a:extLst>
          </p:cNvPr>
          <p:cNvPicPr>
            <a:picLocks noChangeAspect="1"/>
          </p:cNvPicPr>
          <p:nvPr/>
        </p:nvPicPr>
        <p:blipFill rotWithShape="1">
          <a:blip r:embed="rId10"/>
          <a:srcRect t="14814"/>
          <a:stretch/>
        </p:blipFill>
        <p:spPr>
          <a:xfrm>
            <a:off x="9563100" y="2533548"/>
            <a:ext cx="2628900" cy="1190053"/>
          </a:xfrm>
          <a:prstGeom prst="rect">
            <a:avLst/>
          </a:prstGeom>
        </p:spPr>
      </p:pic>
      <p:pic>
        <p:nvPicPr>
          <p:cNvPr id="15" name="Picture 14">
            <a:extLst>
              <a:ext uri="{FF2B5EF4-FFF2-40B4-BE49-F238E27FC236}">
                <a16:creationId xmlns:a16="http://schemas.microsoft.com/office/drawing/2014/main" id="{B87571FB-D243-42D3-79B4-1111BF5CEB66}"/>
              </a:ext>
            </a:extLst>
          </p:cNvPr>
          <p:cNvPicPr>
            <a:picLocks noChangeAspect="1"/>
          </p:cNvPicPr>
          <p:nvPr/>
        </p:nvPicPr>
        <p:blipFill rotWithShape="1">
          <a:blip r:embed="rId11"/>
          <a:srcRect t="15728"/>
          <a:stretch/>
        </p:blipFill>
        <p:spPr>
          <a:xfrm>
            <a:off x="6652613" y="3715790"/>
            <a:ext cx="5491800" cy="685637"/>
          </a:xfrm>
          <a:prstGeom prst="rect">
            <a:avLst/>
          </a:prstGeom>
        </p:spPr>
      </p:pic>
      <p:pic>
        <p:nvPicPr>
          <p:cNvPr id="16" name="Picture 15">
            <a:extLst>
              <a:ext uri="{FF2B5EF4-FFF2-40B4-BE49-F238E27FC236}">
                <a16:creationId xmlns:a16="http://schemas.microsoft.com/office/drawing/2014/main" id="{E43372AE-EA39-A11C-CBBC-0A45C809961D}"/>
              </a:ext>
            </a:extLst>
          </p:cNvPr>
          <p:cNvPicPr>
            <a:picLocks noChangeAspect="1"/>
          </p:cNvPicPr>
          <p:nvPr/>
        </p:nvPicPr>
        <p:blipFill rotWithShape="1">
          <a:blip r:embed="rId12"/>
          <a:srcRect t="10022"/>
          <a:stretch/>
        </p:blipFill>
        <p:spPr>
          <a:xfrm>
            <a:off x="9004300" y="4340482"/>
            <a:ext cx="3187700" cy="685637"/>
          </a:xfrm>
          <a:prstGeom prst="rect">
            <a:avLst/>
          </a:prstGeom>
        </p:spPr>
      </p:pic>
      <p:pic>
        <p:nvPicPr>
          <p:cNvPr id="18" name="Picture 17">
            <a:extLst>
              <a:ext uri="{FF2B5EF4-FFF2-40B4-BE49-F238E27FC236}">
                <a16:creationId xmlns:a16="http://schemas.microsoft.com/office/drawing/2014/main" id="{9EE58D9C-9981-70DC-A504-7E615FD81022}"/>
              </a:ext>
            </a:extLst>
          </p:cNvPr>
          <p:cNvPicPr>
            <a:picLocks noChangeAspect="1"/>
          </p:cNvPicPr>
          <p:nvPr/>
        </p:nvPicPr>
        <p:blipFill>
          <a:blip r:embed="rId13"/>
          <a:stretch>
            <a:fillRect/>
          </a:stretch>
        </p:blipFill>
        <p:spPr>
          <a:xfrm>
            <a:off x="10099713" y="4968119"/>
            <a:ext cx="2044700" cy="660400"/>
          </a:xfrm>
          <a:prstGeom prst="rect">
            <a:avLst/>
          </a:prstGeom>
        </p:spPr>
      </p:pic>
      <p:pic>
        <p:nvPicPr>
          <p:cNvPr id="20" name="Picture 19">
            <a:extLst>
              <a:ext uri="{FF2B5EF4-FFF2-40B4-BE49-F238E27FC236}">
                <a16:creationId xmlns:a16="http://schemas.microsoft.com/office/drawing/2014/main" id="{9F8CB552-FE2B-BAAA-EBEB-82E0AC077590}"/>
              </a:ext>
            </a:extLst>
          </p:cNvPr>
          <p:cNvPicPr>
            <a:picLocks noChangeAspect="1"/>
          </p:cNvPicPr>
          <p:nvPr/>
        </p:nvPicPr>
        <p:blipFill>
          <a:blip r:embed="rId14"/>
          <a:stretch>
            <a:fillRect/>
          </a:stretch>
        </p:blipFill>
        <p:spPr>
          <a:xfrm>
            <a:off x="9065603" y="5562600"/>
            <a:ext cx="3126397" cy="1295400"/>
          </a:xfrm>
          <a:prstGeom prst="rect">
            <a:avLst/>
          </a:prstGeom>
        </p:spPr>
      </p:pic>
      <p:sp>
        <p:nvSpPr>
          <p:cNvPr id="21" name="Rectangle 20">
            <a:extLst>
              <a:ext uri="{FF2B5EF4-FFF2-40B4-BE49-F238E27FC236}">
                <a16:creationId xmlns:a16="http://schemas.microsoft.com/office/drawing/2014/main" id="{04DE7F83-E6B2-6F33-BE8D-658D37D56AB5}"/>
              </a:ext>
            </a:extLst>
          </p:cNvPr>
          <p:cNvSpPr/>
          <p:nvPr/>
        </p:nvSpPr>
        <p:spPr>
          <a:xfrm>
            <a:off x="1179615" y="0"/>
            <a:ext cx="9832769" cy="685800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itle 1">
            <a:extLst>
              <a:ext uri="{FF2B5EF4-FFF2-40B4-BE49-F238E27FC236}">
                <a16:creationId xmlns:a16="http://schemas.microsoft.com/office/drawing/2014/main" id="{39FCC5E2-3ABC-083B-D40B-71BFB08FFD87}"/>
              </a:ext>
            </a:extLst>
          </p:cNvPr>
          <p:cNvSpPr>
            <a:spLocks noGrp="1"/>
          </p:cNvSpPr>
          <p:nvPr>
            <p:ph type="title"/>
          </p:nvPr>
        </p:nvSpPr>
        <p:spPr>
          <a:xfrm>
            <a:off x="1179615" y="365125"/>
            <a:ext cx="9832770" cy="2299698"/>
          </a:xfrm>
        </p:spPr>
        <p:txBody>
          <a:bodyPr>
            <a:normAutofit/>
          </a:bodyPr>
          <a:lstStyle/>
          <a:p>
            <a:pPr algn="ctr"/>
            <a:r>
              <a:rPr lang="en-US" sz="5400" b="1" dirty="0">
                <a:latin typeface="Arial" panose="020B0604020202020204" pitchFamily="34" charset="0"/>
                <a:cs typeface="Arial" panose="020B0604020202020204" pitchFamily="34" charset="0"/>
              </a:rPr>
              <a:t>Activity 3:</a:t>
            </a:r>
            <a:br>
              <a:rPr lang="en-US" sz="5400" b="1" dirty="0">
                <a:latin typeface="Arial" panose="020B0604020202020204" pitchFamily="34" charset="0"/>
                <a:cs typeface="Arial" panose="020B0604020202020204" pitchFamily="34" charset="0"/>
              </a:rPr>
            </a:br>
            <a:r>
              <a:rPr lang="en-US" sz="5400" b="1" dirty="0">
                <a:latin typeface="Arial" panose="020B0604020202020204" pitchFamily="34" charset="0"/>
                <a:cs typeface="Arial" panose="020B0604020202020204" pitchFamily="34" charset="0"/>
              </a:rPr>
              <a:t>PCA for Compression</a:t>
            </a:r>
          </a:p>
        </p:txBody>
      </p:sp>
      <p:sp>
        <p:nvSpPr>
          <p:cNvPr id="23" name="Content Placeholder 2">
            <a:extLst>
              <a:ext uri="{FF2B5EF4-FFF2-40B4-BE49-F238E27FC236}">
                <a16:creationId xmlns:a16="http://schemas.microsoft.com/office/drawing/2014/main" id="{72A337E3-B2BA-6770-7E45-BB8E3D2FC3F1}"/>
              </a:ext>
            </a:extLst>
          </p:cNvPr>
          <p:cNvSpPr>
            <a:spLocks noGrp="1"/>
          </p:cNvSpPr>
          <p:nvPr>
            <p:ph idx="1"/>
          </p:nvPr>
        </p:nvSpPr>
        <p:spPr>
          <a:xfrm>
            <a:off x="1179615" y="3213463"/>
            <a:ext cx="9832770" cy="2963499"/>
          </a:xfrm>
        </p:spPr>
        <p:txBody>
          <a:bodyPr>
            <a:normAutofit lnSpcReduction="10000"/>
          </a:bodyPr>
          <a:lstStyle/>
          <a:p>
            <a:pPr marL="0" indent="0" algn="ctr">
              <a:buNone/>
            </a:pPr>
            <a:r>
              <a:rPr lang="en-US" dirty="0">
                <a:latin typeface="Arial" panose="020B0604020202020204" pitchFamily="34" charset="0"/>
                <a:cs typeface="Arial" panose="020B0604020202020204" pitchFamily="34" charset="0"/>
              </a:rPr>
              <a:t>Physics 301</a:t>
            </a:r>
          </a:p>
          <a:p>
            <a:pPr marL="0" indent="0" algn="ctr">
              <a:buNone/>
            </a:pPr>
            <a:endParaRPr lang="en-US" dirty="0">
              <a:latin typeface="Arial" panose="020B0604020202020204" pitchFamily="34" charset="0"/>
              <a:cs typeface="Arial" panose="020B0604020202020204" pitchFamily="34" charset="0"/>
            </a:endParaRPr>
          </a:p>
          <a:p>
            <a:pPr marL="0" indent="0" algn="ctr">
              <a:buNone/>
            </a:pPr>
            <a:endParaRPr lang="en-US" dirty="0">
              <a:latin typeface="Arial" panose="020B0604020202020204" pitchFamily="34" charset="0"/>
              <a:cs typeface="Arial" panose="020B0604020202020204" pitchFamily="34" charset="0"/>
            </a:endParaRPr>
          </a:p>
          <a:p>
            <a:pPr marL="0" indent="0" algn="ctr">
              <a:buNone/>
            </a:pPr>
            <a:r>
              <a:rPr lang="en-US" dirty="0">
                <a:latin typeface="Arial" panose="020B0604020202020204" pitchFamily="34" charset="0"/>
                <a:cs typeface="Arial" panose="020B0604020202020204" pitchFamily="34" charset="0"/>
              </a:rPr>
              <a:t>Submitted by: Mark Jeremy G. Narag</a:t>
            </a:r>
          </a:p>
          <a:p>
            <a:pPr marL="0" indent="0" algn="ctr">
              <a:buNone/>
            </a:pPr>
            <a:r>
              <a:rPr lang="en-US" dirty="0">
                <a:latin typeface="Arial" panose="020B0604020202020204" pitchFamily="34" charset="0"/>
                <a:cs typeface="Arial" panose="020B0604020202020204" pitchFamily="34" charset="0"/>
              </a:rPr>
              <a:t>Student Number: 2014-64423</a:t>
            </a:r>
          </a:p>
          <a:p>
            <a:pPr marL="0" indent="0" algn="ctr">
              <a:buNone/>
            </a:pPr>
            <a:r>
              <a:rPr lang="en-US" dirty="0">
                <a:latin typeface="Arial" panose="020B0604020202020204" pitchFamily="34" charset="0"/>
                <a:cs typeface="Arial" panose="020B0604020202020204" pitchFamily="34" charset="0"/>
              </a:rPr>
              <a:t>Program: PhD Physics</a:t>
            </a:r>
          </a:p>
        </p:txBody>
      </p:sp>
    </p:spTree>
    <p:extLst>
      <p:ext uri="{BB962C8B-B14F-4D97-AF65-F5344CB8AC3E}">
        <p14:creationId xmlns:p14="http://schemas.microsoft.com/office/powerpoint/2010/main" val="33365535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3A1209-0B20-FA94-5906-AD1F186E362F}"/>
              </a:ext>
            </a:extLst>
          </p:cNvPr>
          <p:cNvPicPr>
            <a:picLocks noChangeAspect="1"/>
          </p:cNvPicPr>
          <p:nvPr/>
        </p:nvPicPr>
        <p:blipFill>
          <a:blip r:embed="rId2"/>
          <a:stretch>
            <a:fillRect/>
          </a:stretch>
        </p:blipFill>
        <p:spPr>
          <a:xfrm>
            <a:off x="6254969" y="712729"/>
            <a:ext cx="5646275" cy="4139999"/>
          </a:xfrm>
          <a:prstGeom prst="rect">
            <a:avLst/>
          </a:prstGeom>
        </p:spPr>
      </p:pic>
      <p:pic>
        <p:nvPicPr>
          <p:cNvPr id="7" name="Picture 6">
            <a:extLst>
              <a:ext uri="{FF2B5EF4-FFF2-40B4-BE49-F238E27FC236}">
                <a16:creationId xmlns:a16="http://schemas.microsoft.com/office/drawing/2014/main" id="{FE472EA8-FEF9-AF9D-4CEC-AA028701AB48}"/>
              </a:ext>
            </a:extLst>
          </p:cNvPr>
          <p:cNvPicPr>
            <a:picLocks noChangeAspect="1"/>
          </p:cNvPicPr>
          <p:nvPr/>
        </p:nvPicPr>
        <p:blipFill>
          <a:blip r:embed="rId3"/>
          <a:stretch>
            <a:fillRect/>
          </a:stretch>
        </p:blipFill>
        <p:spPr>
          <a:xfrm>
            <a:off x="290756" y="712730"/>
            <a:ext cx="5594588" cy="4140000"/>
          </a:xfrm>
          <a:prstGeom prst="rect">
            <a:avLst/>
          </a:prstGeom>
        </p:spPr>
      </p:pic>
      <p:sp>
        <p:nvSpPr>
          <p:cNvPr id="6" name="TextBox 5">
            <a:extLst>
              <a:ext uri="{FF2B5EF4-FFF2-40B4-BE49-F238E27FC236}">
                <a16:creationId xmlns:a16="http://schemas.microsoft.com/office/drawing/2014/main" id="{DCE004BC-A403-3215-1E96-1E1563814FCA}"/>
              </a:ext>
            </a:extLst>
          </p:cNvPr>
          <p:cNvSpPr txBox="1"/>
          <p:nvPr/>
        </p:nvSpPr>
        <p:spPr>
          <a:xfrm>
            <a:off x="-1" y="0"/>
            <a:ext cx="12192001" cy="338554"/>
          </a:xfrm>
          <a:prstGeom prst="rect">
            <a:avLst/>
          </a:prstGeom>
          <a:solidFill>
            <a:schemeClr val="bg1"/>
          </a:solidFill>
          <a:ln>
            <a:solidFill>
              <a:schemeClr val="tx1"/>
            </a:solidFill>
          </a:ln>
        </p:spPr>
        <p:txBody>
          <a:bodyPr wrap="square" rtlCol="0">
            <a:spAutoFit/>
          </a:bodyPr>
          <a:lstStyle/>
          <a:p>
            <a:r>
              <a:rPr lang="en-US" sz="1600" b="1" dirty="0">
                <a:latin typeface="Arial" panose="020B0604020202020204" pitchFamily="34" charset="0"/>
                <a:cs typeface="Arial" panose="020B0604020202020204" pitchFamily="34" charset="0"/>
              </a:rPr>
              <a:t>More examples of rendered faces for varying number of principal components</a:t>
            </a:r>
          </a:p>
        </p:txBody>
      </p:sp>
      <p:sp>
        <p:nvSpPr>
          <p:cNvPr id="9" name="TextBox 8">
            <a:extLst>
              <a:ext uri="{FF2B5EF4-FFF2-40B4-BE49-F238E27FC236}">
                <a16:creationId xmlns:a16="http://schemas.microsoft.com/office/drawing/2014/main" id="{9F55542E-38F6-2151-2325-482D7FEF1981}"/>
              </a:ext>
            </a:extLst>
          </p:cNvPr>
          <p:cNvSpPr txBox="1"/>
          <p:nvPr/>
        </p:nvSpPr>
        <p:spPr>
          <a:xfrm>
            <a:off x="290756" y="5042733"/>
            <a:ext cx="11610488" cy="738664"/>
          </a:xfrm>
          <a:prstGeom prst="rect">
            <a:avLst/>
          </a:prstGeom>
          <a:noFill/>
        </p:spPr>
        <p:txBody>
          <a:bodyPr wrap="square" rtlCol="0">
            <a:spAutoFit/>
          </a:bodyPr>
          <a:lstStyle/>
          <a:p>
            <a:pPr algn="just"/>
            <a:r>
              <a:rPr lang="en-US" sz="1400" dirty="0">
                <a:latin typeface="Arial" panose="020B0604020202020204" pitchFamily="34" charset="0"/>
                <a:cs typeface="Arial" panose="020B0604020202020204" pitchFamily="34" charset="0"/>
              </a:rPr>
              <a:t>Some people, </a:t>
            </a:r>
            <a:r>
              <a:rPr lang="en-US" sz="1400" dirty="0" err="1">
                <a:latin typeface="Arial" panose="020B0604020202020204" pitchFamily="34" charset="0"/>
                <a:cs typeface="Arial" panose="020B0604020202020204" pitchFamily="34" charset="0"/>
              </a:rPr>
              <a:t>ehem</a:t>
            </a:r>
            <a:r>
              <a:rPr lang="en-US" sz="1400" dirty="0">
                <a:latin typeface="Arial" panose="020B0604020202020204" pitchFamily="34" charset="0"/>
                <a:cs typeface="Arial" panose="020B0604020202020204" pitchFamily="34" charset="0"/>
              </a:rPr>
              <a:t> Lloyd, did not follow the instruction of no hair and ears.  Nonetheless, we can see the same pattern as before. Actually, at 3 PCs, we can already identify Lloyd’s face. For the plot on the right, PC=1, Christian’s face is really strong, you can really see it even on Lloyd’s reconstructed face. </a:t>
            </a:r>
          </a:p>
        </p:txBody>
      </p:sp>
    </p:spTree>
    <p:extLst>
      <p:ext uri="{BB962C8B-B14F-4D97-AF65-F5344CB8AC3E}">
        <p14:creationId xmlns:p14="http://schemas.microsoft.com/office/powerpoint/2010/main" val="156955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B18DBCD5-9187-E27C-7A0A-F3C6842C5DE0}"/>
              </a:ext>
            </a:extLst>
          </p:cNvPr>
          <p:cNvSpPr>
            <a:spLocks noGrp="1"/>
          </p:cNvSpPr>
          <p:nvPr>
            <p:ph type="title"/>
          </p:nvPr>
        </p:nvSpPr>
        <p:spPr>
          <a:xfrm>
            <a:off x="643468" y="643467"/>
            <a:ext cx="4620584" cy="4567137"/>
          </a:xfrm>
        </p:spPr>
        <p:txBody>
          <a:bodyPr vert="horz" lIns="91440" tIns="45720" rIns="91440" bIns="45720" rtlCol="0" anchor="b">
            <a:normAutofit/>
          </a:bodyPr>
          <a:lstStyle/>
          <a:p>
            <a:r>
              <a:rPr lang="en-US" b="1" dirty="0">
                <a:latin typeface="Arial" panose="020B0604020202020204" pitchFamily="34" charset="0"/>
                <a:cs typeface="Arial" panose="020B0604020202020204" pitchFamily="34" charset="0"/>
              </a:rPr>
              <a:t>Instead of closeup faces, what if we try it on portrait paintings?</a:t>
            </a:r>
          </a:p>
        </p:txBody>
      </p:sp>
      <p:pic>
        <p:nvPicPr>
          <p:cNvPr id="4" name="Picture 3">
            <a:extLst>
              <a:ext uri="{FF2B5EF4-FFF2-40B4-BE49-F238E27FC236}">
                <a16:creationId xmlns:a16="http://schemas.microsoft.com/office/drawing/2014/main" id="{CE47B053-B941-222F-2E4D-B9D589E456E7}"/>
              </a:ext>
            </a:extLst>
          </p:cNvPr>
          <p:cNvPicPr>
            <a:picLocks noChangeAspect="1"/>
          </p:cNvPicPr>
          <p:nvPr/>
        </p:nvPicPr>
        <p:blipFill rotWithShape="1">
          <a:blip r:embed="rId2"/>
          <a:srcRect r="1" b="11728"/>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94118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78D5A9-784E-4AC8-BDD0-C52E7583656A}"/>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saturation sat="33000"/>
                    </a14:imgEffect>
                    <a14:imgEffect>
                      <a14:brightnessContrast bright="-40000" contrast="-40000"/>
                    </a14:imgEffect>
                  </a14:imgLayer>
                </a14:imgProps>
              </a:ext>
            </a:extLst>
          </a:blip>
          <a:srcRect r="1" b="11728"/>
          <a:stretch/>
        </p:blipFill>
        <p:spPr>
          <a:xfrm>
            <a:off x="6229214" y="10"/>
            <a:ext cx="5962794" cy="685800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Content Placeholder 2">
            <a:extLst>
              <a:ext uri="{FF2B5EF4-FFF2-40B4-BE49-F238E27FC236}">
                <a16:creationId xmlns:a16="http://schemas.microsoft.com/office/drawing/2014/main" id="{400FA960-D4E8-8AFF-2495-EB0576F6269F}"/>
              </a:ext>
            </a:extLst>
          </p:cNvPr>
          <p:cNvSpPr>
            <a:spLocks noGrp="1"/>
          </p:cNvSpPr>
          <p:nvPr>
            <p:ph idx="1"/>
          </p:nvPr>
        </p:nvSpPr>
        <p:spPr>
          <a:xfrm>
            <a:off x="133215" y="255115"/>
            <a:ext cx="6291336" cy="3843666"/>
          </a:xfrm>
        </p:spPr>
        <p:txBody>
          <a:bodyPr>
            <a:normAutofit/>
          </a:bodyPr>
          <a:lstStyle/>
          <a:p>
            <a:pPr marL="0" indent="0">
              <a:buNone/>
            </a:pPr>
            <a:r>
              <a:rPr lang="en-US" sz="1800" dirty="0">
                <a:latin typeface="Arial" panose="020B0604020202020204" pitchFamily="34" charset="0"/>
                <a:cs typeface="Arial" panose="020B0604020202020204" pitchFamily="34" charset="0"/>
              </a:rPr>
              <a:t>I was able to download 93 portrait paintings of Maurice Quentin de la Tour from </a:t>
            </a:r>
            <a:r>
              <a:rPr lang="en-US" sz="1800" dirty="0" err="1">
                <a:latin typeface="Arial" panose="020B0604020202020204" pitchFamily="34" charset="0"/>
                <a:cs typeface="Arial" panose="020B0604020202020204" pitchFamily="34" charset="0"/>
              </a:rPr>
              <a:t>WikiArt.org</a:t>
            </a:r>
            <a:r>
              <a:rPr lang="en-US" sz="1800" dirty="0">
                <a:latin typeface="Arial" panose="020B0604020202020204" pitchFamily="34" charset="0"/>
                <a:cs typeface="Arial" panose="020B0604020202020204" pitchFamily="34" charset="0"/>
              </a:rPr>
              <a:t>. They are of course in different sizes, so I just added a line in </a:t>
            </a:r>
            <a:r>
              <a:rPr lang="en-US" sz="1800" dirty="0" err="1">
                <a:latin typeface="Arial" panose="020B0604020202020204" pitchFamily="34" charset="0"/>
                <a:cs typeface="Arial" panose="020B0604020202020204" pitchFamily="34" charset="0"/>
              </a:rPr>
              <a:t>Matlab</a:t>
            </a:r>
            <a:r>
              <a:rPr lang="en-US" sz="1800" dirty="0">
                <a:latin typeface="Arial" panose="020B0604020202020204" pitchFamily="34" charset="0"/>
                <a:cs typeface="Arial" panose="020B0604020202020204" pitchFamily="34" charset="0"/>
              </a:rPr>
              <a:t> to reshape them:</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I cleaned the data first by removing those that are full body portraits or sketches. We are left with 84 images.</a:t>
            </a:r>
          </a:p>
          <a:p>
            <a:pPr marL="0" indent="0">
              <a:buNone/>
            </a:pPr>
            <a:endParaRPr lang="en-US" sz="18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DFE4F663-836F-F536-9C07-77FC06925DC3}"/>
              </a:ext>
            </a:extLst>
          </p:cNvPr>
          <p:cNvSpPr/>
          <p:nvPr/>
        </p:nvSpPr>
        <p:spPr>
          <a:xfrm>
            <a:off x="7861465" y="2446574"/>
            <a:ext cx="4234161" cy="40132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Example of paintings removed</a:t>
            </a:r>
          </a:p>
        </p:txBody>
      </p:sp>
      <p:pic>
        <p:nvPicPr>
          <p:cNvPr id="7" name="Picture 6">
            <a:extLst>
              <a:ext uri="{FF2B5EF4-FFF2-40B4-BE49-F238E27FC236}">
                <a16:creationId xmlns:a16="http://schemas.microsoft.com/office/drawing/2014/main" id="{B8D8B8C3-5D95-2738-27FD-9E445BF47DCB}"/>
              </a:ext>
            </a:extLst>
          </p:cNvPr>
          <p:cNvPicPr>
            <a:picLocks noChangeAspect="1"/>
          </p:cNvPicPr>
          <p:nvPr/>
        </p:nvPicPr>
        <p:blipFill>
          <a:blip r:embed="rId4"/>
          <a:stretch>
            <a:fillRect/>
          </a:stretch>
        </p:blipFill>
        <p:spPr>
          <a:xfrm>
            <a:off x="8100392" y="3101461"/>
            <a:ext cx="1729864" cy="2379940"/>
          </a:xfrm>
          <a:prstGeom prst="rect">
            <a:avLst/>
          </a:prstGeom>
        </p:spPr>
      </p:pic>
      <p:pic>
        <p:nvPicPr>
          <p:cNvPr id="8" name="Picture 7">
            <a:extLst>
              <a:ext uri="{FF2B5EF4-FFF2-40B4-BE49-F238E27FC236}">
                <a16:creationId xmlns:a16="http://schemas.microsoft.com/office/drawing/2014/main" id="{D1D87B0F-4E79-8169-C1D4-7A83067BAD89}"/>
              </a:ext>
            </a:extLst>
          </p:cNvPr>
          <p:cNvPicPr>
            <a:picLocks noChangeAspect="1"/>
          </p:cNvPicPr>
          <p:nvPr/>
        </p:nvPicPr>
        <p:blipFill>
          <a:blip r:embed="rId5"/>
          <a:stretch>
            <a:fillRect/>
          </a:stretch>
        </p:blipFill>
        <p:spPr>
          <a:xfrm>
            <a:off x="231494" y="2432052"/>
            <a:ext cx="7456498" cy="4027732"/>
          </a:xfrm>
          <a:prstGeom prst="rect">
            <a:avLst/>
          </a:prstGeom>
          <a:ln>
            <a:solidFill>
              <a:schemeClr val="tx1"/>
            </a:solidFill>
          </a:ln>
        </p:spPr>
      </p:pic>
      <p:pic>
        <p:nvPicPr>
          <p:cNvPr id="11" name="Picture 10" descr="A picture containing fabric&#10;&#10;Description automatically generated">
            <a:extLst>
              <a:ext uri="{FF2B5EF4-FFF2-40B4-BE49-F238E27FC236}">
                <a16:creationId xmlns:a16="http://schemas.microsoft.com/office/drawing/2014/main" id="{FBF6C967-71A0-79DD-8951-F0076BF65C59}"/>
              </a:ext>
            </a:extLst>
          </p:cNvPr>
          <p:cNvPicPr>
            <a:picLocks noChangeAspect="1"/>
          </p:cNvPicPr>
          <p:nvPr/>
        </p:nvPicPr>
        <p:blipFill>
          <a:blip r:embed="rId6"/>
          <a:stretch>
            <a:fillRect/>
          </a:stretch>
        </p:blipFill>
        <p:spPr>
          <a:xfrm>
            <a:off x="10143428" y="3092121"/>
            <a:ext cx="1729865" cy="2390960"/>
          </a:xfrm>
          <a:prstGeom prst="rect">
            <a:avLst/>
          </a:prstGeom>
        </p:spPr>
      </p:pic>
      <p:pic>
        <p:nvPicPr>
          <p:cNvPr id="12" name="Picture 11">
            <a:extLst>
              <a:ext uri="{FF2B5EF4-FFF2-40B4-BE49-F238E27FC236}">
                <a16:creationId xmlns:a16="http://schemas.microsoft.com/office/drawing/2014/main" id="{DA89E992-AD00-D1A8-3595-62A3E6F8D0AF}"/>
              </a:ext>
            </a:extLst>
          </p:cNvPr>
          <p:cNvPicPr>
            <a:picLocks noChangeAspect="1"/>
          </p:cNvPicPr>
          <p:nvPr/>
        </p:nvPicPr>
        <p:blipFill>
          <a:blip r:embed="rId7"/>
          <a:stretch>
            <a:fillRect/>
          </a:stretch>
        </p:blipFill>
        <p:spPr>
          <a:xfrm>
            <a:off x="592863" y="1388962"/>
            <a:ext cx="5047893" cy="253888"/>
          </a:xfrm>
          <a:prstGeom prst="rect">
            <a:avLst/>
          </a:prstGeom>
        </p:spPr>
      </p:pic>
    </p:spTree>
    <p:extLst>
      <p:ext uri="{BB962C8B-B14F-4D97-AF65-F5344CB8AC3E}">
        <p14:creationId xmlns:p14="http://schemas.microsoft.com/office/powerpoint/2010/main" val="1019171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5A128E-10FE-F240-31BA-93D77BB4AC75}"/>
              </a:ext>
            </a:extLst>
          </p:cNvPr>
          <p:cNvPicPr>
            <a:picLocks noChangeAspect="1"/>
          </p:cNvPicPr>
          <p:nvPr/>
        </p:nvPicPr>
        <p:blipFill>
          <a:blip r:embed="rId2"/>
          <a:stretch>
            <a:fillRect/>
          </a:stretch>
        </p:blipFill>
        <p:spPr>
          <a:xfrm>
            <a:off x="7638353" y="1103997"/>
            <a:ext cx="4265573" cy="3376912"/>
          </a:xfrm>
          <a:prstGeom prst="rect">
            <a:avLst/>
          </a:prstGeom>
        </p:spPr>
      </p:pic>
      <p:cxnSp>
        <p:nvCxnSpPr>
          <p:cNvPr id="4" name="Straight Arrow Connector 3">
            <a:extLst>
              <a:ext uri="{FF2B5EF4-FFF2-40B4-BE49-F238E27FC236}">
                <a16:creationId xmlns:a16="http://schemas.microsoft.com/office/drawing/2014/main" id="{34E4D90F-FE6F-A30B-4925-406A39D485EC}"/>
              </a:ext>
            </a:extLst>
          </p:cNvPr>
          <p:cNvCxnSpPr>
            <a:cxnSpLocks/>
          </p:cNvCxnSpPr>
          <p:nvPr/>
        </p:nvCxnSpPr>
        <p:spPr>
          <a:xfrm flipV="1">
            <a:off x="9771139" y="1405054"/>
            <a:ext cx="205485" cy="6244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520C577-0913-2FE3-FD00-D0D9FAB29C5A}"/>
              </a:ext>
            </a:extLst>
          </p:cNvPr>
          <p:cNvSpPr txBox="1"/>
          <p:nvPr/>
        </p:nvSpPr>
        <p:spPr>
          <a:xfrm>
            <a:off x="-1" y="0"/>
            <a:ext cx="12192001" cy="338554"/>
          </a:xfrm>
          <a:prstGeom prst="rect">
            <a:avLst/>
          </a:prstGeom>
          <a:solidFill>
            <a:schemeClr val="accent6">
              <a:lumMod val="40000"/>
              <a:lumOff val="60000"/>
            </a:schemeClr>
          </a:solidFill>
          <a:ln>
            <a:solidFill>
              <a:schemeClr val="tx1"/>
            </a:solidFill>
          </a:ln>
        </p:spPr>
        <p:txBody>
          <a:bodyPr wrap="square" rtlCol="0">
            <a:spAutoFit/>
          </a:bodyPr>
          <a:lstStyle/>
          <a:p>
            <a:r>
              <a:rPr lang="en-US" sz="1600" b="1" dirty="0">
                <a:latin typeface="Arial" panose="020B0604020202020204" pitchFamily="34" charset="0"/>
                <a:cs typeface="Arial" panose="020B0604020202020204" pitchFamily="34" charset="0"/>
              </a:rPr>
              <a:t>Sample of rendered portrait painting for various principal components (PC=80 min for 95% contribution)  </a:t>
            </a:r>
          </a:p>
        </p:txBody>
      </p:sp>
      <p:sp>
        <p:nvSpPr>
          <p:cNvPr id="9" name="TextBox 8">
            <a:extLst>
              <a:ext uri="{FF2B5EF4-FFF2-40B4-BE49-F238E27FC236}">
                <a16:creationId xmlns:a16="http://schemas.microsoft.com/office/drawing/2014/main" id="{16C1A488-54EA-4E98-FB51-31A61785D736}"/>
              </a:ext>
            </a:extLst>
          </p:cNvPr>
          <p:cNvSpPr txBox="1"/>
          <p:nvPr/>
        </p:nvSpPr>
        <p:spPr>
          <a:xfrm>
            <a:off x="9164443" y="2029522"/>
            <a:ext cx="1304693" cy="338554"/>
          </a:xfrm>
          <a:prstGeom prst="rect">
            <a:avLst/>
          </a:prstGeom>
          <a:noFill/>
        </p:spPr>
        <p:txBody>
          <a:bodyPr wrap="square" rtlCol="0">
            <a:spAutoFit/>
          </a:bodyPr>
          <a:lstStyle/>
          <a:p>
            <a:pPr algn="ctr"/>
            <a:r>
              <a:rPr lang="en-US" sz="1600" dirty="0">
                <a:solidFill>
                  <a:srgbClr val="FF0000"/>
                </a:solidFill>
                <a:latin typeface="Arial Narrow" panose="020B0604020202020204" pitchFamily="34" charset="0"/>
                <a:cs typeface="Arial Narrow" panose="020B0604020202020204" pitchFamily="34" charset="0"/>
              </a:rPr>
              <a:t>PC = 47, 95%</a:t>
            </a:r>
          </a:p>
        </p:txBody>
      </p:sp>
      <p:cxnSp>
        <p:nvCxnSpPr>
          <p:cNvPr id="13" name="Straight Arrow Connector 12">
            <a:extLst>
              <a:ext uri="{FF2B5EF4-FFF2-40B4-BE49-F238E27FC236}">
                <a16:creationId xmlns:a16="http://schemas.microsoft.com/office/drawing/2014/main" id="{28751329-7FDB-AF53-0C97-9DE63D2308ED}"/>
              </a:ext>
            </a:extLst>
          </p:cNvPr>
          <p:cNvCxnSpPr>
            <a:cxnSpLocks/>
          </p:cNvCxnSpPr>
          <p:nvPr/>
        </p:nvCxnSpPr>
        <p:spPr>
          <a:xfrm flipH="1" flipV="1">
            <a:off x="11041565" y="1217142"/>
            <a:ext cx="210015" cy="1150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2F0A220-FECC-5226-9087-7493ED7984E5}"/>
              </a:ext>
            </a:extLst>
          </p:cNvPr>
          <p:cNvSpPr txBox="1"/>
          <p:nvPr/>
        </p:nvSpPr>
        <p:spPr>
          <a:xfrm>
            <a:off x="10599233" y="2349065"/>
            <a:ext cx="1304693" cy="338554"/>
          </a:xfrm>
          <a:prstGeom prst="rect">
            <a:avLst/>
          </a:prstGeom>
          <a:noFill/>
        </p:spPr>
        <p:txBody>
          <a:bodyPr wrap="square" rtlCol="0">
            <a:spAutoFit/>
          </a:bodyPr>
          <a:lstStyle/>
          <a:p>
            <a:pPr algn="ctr"/>
            <a:r>
              <a:rPr lang="en-US" sz="1600" dirty="0">
                <a:solidFill>
                  <a:srgbClr val="FF0000"/>
                </a:solidFill>
                <a:latin typeface="Arial Narrow" panose="020B0604020202020204" pitchFamily="34" charset="0"/>
                <a:cs typeface="Arial Narrow" panose="020B0604020202020204" pitchFamily="34" charset="0"/>
              </a:rPr>
              <a:t>PC = 71, 99%</a:t>
            </a:r>
          </a:p>
        </p:txBody>
      </p:sp>
      <p:sp>
        <p:nvSpPr>
          <p:cNvPr id="19" name="TextBox 18">
            <a:extLst>
              <a:ext uri="{FF2B5EF4-FFF2-40B4-BE49-F238E27FC236}">
                <a16:creationId xmlns:a16="http://schemas.microsoft.com/office/drawing/2014/main" id="{ADD6621A-3A56-E91D-36C0-443529B70510}"/>
              </a:ext>
            </a:extLst>
          </p:cNvPr>
          <p:cNvSpPr txBox="1"/>
          <p:nvPr/>
        </p:nvSpPr>
        <p:spPr>
          <a:xfrm>
            <a:off x="2579673" y="5473188"/>
            <a:ext cx="8803889" cy="646331"/>
          </a:xfrm>
          <a:prstGeom prst="rect">
            <a:avLst/>
          </a:prstGeom>
          <a:solidFill>
            <a:schemeClr val="accent6">
              <a:lumMod val="20000"/>
              <a:lumOff val="80000"/>
            </a:schemeClr>
          </a:solidFill>
        </p:spPr>
        <p:txBody>
          <a:bodyPr wrap="square" rtlCol="0">
            <a:spAutoFit/>
          </a:bodyPr>
          <a:lstStyle/>
          <a:p>
            <a:r>
              <a:rPr lang="en-US" dirty="0">
                <a:latin typeface="Arial" panose="020B0604020202020204" pitchFamily="34" charset="0"/>
                <a:cs typeface="Arial" panose="020B0604020202020204" pitchFamily="34" charset="0"/>
              </a:rPr>
              <a:t>At around PC=59, we can already identify the flower painting. PC=59 has 97.5279% contribution. </a:t>
            </a:r>
          </a:p>
        </p:txBody>
      </p:sp>
      <p:pic>
        <p:nvPicPr>
          <p:cNvPr id="15" name="Picture 14">
            <a:extLst>
              <a:ext uri="{FF2B5EF4-FFF2-40B4-BE49-F238E27FC236}">
                <a16:creationId xmlns:a16="http://schemas.microsoft.com/office/drawing/2014/main" id="{C7D46D19-CF09-810E-6DAD-CE7D6B204DE5}"/>
              </a:ext>
            </a:extLst>
          </p:cNvPr>
          <p:cNvPicPr>
            <a:picLocks noChangeAspect="1"/>
          </p:cNvPicPr>
          <p:nvPr/>
        </p:nvPicPr>
        <p:blipFill>
          <a:blip r:embed="rId3"/>
          <a:stretch>
            <a:fillRect/>
          </a:stretch>
        </p:blipFill>
        <p:spPr>
          <a:xfrm>
            <a:off x="471788" y="636887"/>
            <a:ext cx="6061728" cy="4413609"/>
          </a:xfrm>
          <a:prstGeom prst="rect">
            <a:avLst/>
          </a:prstGeom>
        </p:spPr>
      </p:pic>
      <p:pic>
        <p:nvPicPr>
          <p:cNvPr id="18" name="Picture 17" descr="A portrait of a person&#10;&#10;Description automatically generated with medium confidence">
            <a:extLst>
              <a:ext uri="{FF2B5EF4-FFF2-40B4-BE49-F238E27FC236}">
                <a16:creationId xmlns:a16="http://schemas.microsoft.com/office/drawing/2014/main" id="{6D011622-96C5-1CA8-F46E-C02292CE5418}"/>
              </a:ext>
            </a:extLst>
          </p:cNvPr>
          <p:cNvPicPr>
            <a:picLocks noChangeAspect="1"/>
          </p:cNvPicPr>
          <p:nvPr/>
        </p:nvPicPr>
        <p:blipFill>
          <a:blip r:embed="rId4"/>
          <a:stretch>
            <a:fillRect/>
          </a:stretch>
        </p:blipFill>
        <p:spPr>
          <a:xfrm>
            <a:off x="579212" y="5050496"/>
            <a:ext cx="1340310" cy="1673253"/>
          </a:xfrm>
          <a:prstGeom prst="rect">
            <a:avLst/>
          </a:prstGeom>
        </p:spPr>
      </p:pic>
    </p:spTree>
    <p:extLst>
      <p:ext uri="{BB962C8B-B14F-4D97-AF65-F5344CB8AC3E}">
        <p14:creationId xmlns:p14="http://schemas.microsoft.com/office/powerpoint/2010/main" val="2329539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D520C577-0913-2FE3-FD00-D0D9FAB29C5A}"/>
              </a:ext>
            </a:extLst>
          </p:cNvPr>
          <p:cNvSpPr txBox="1"/>
          <p:nvPr/>
        </p:nvSpPr>
        <p:spPr>
          <a:xfrm>
            <a:off x="-1" y="0"/>
            <a:ext cx="12192001" cy="338554"/>
          </a:xfrm>
          <a:prstGeom prst="rect">
            <a:avLst/>
          </a:prstGeom>
          <a:solidFill>
            <a:schemeClr val="accent6">
              <a:lumMod val="40000"/>
              <a:lumOff val="60000"/>
            </a:schemeClr>
          </a:solidFill>
          <a:ln>
            <a:solidFill>
              <a:schemeClr val="tx1"/>
            </a:solidFill>
          </a:ln>
        </p:spPr>
        <p:txBody>
          <a:bodyPr wrap="square" rtlCol="0">
            <a:spAutoFit/>
          </a:bodyPr>
          <a:lstStyle/>
          <a:p>
            <a:r>
              <a:rPr lang="en-US" sz="1600" b="1" dirty="0">
                <a:latin typeface="Arial" panose="020B0604020202020204" pitchFamily="34" charset="0"/>
                <a:cs typeface="Arial" panose="020B0604020202020204" pitchFamily="34" charset="0"/>
              </a:rPr>
              <a:t>Sample of rendered portrait painting for various principal components (PC=80 min for 95% contribution)  </a:t>
            </a:r>
          </a:p>
        </p:txBody>
      </p:sp>
      <p:sp>
        <p:nvSpPr>
          <p:cNvPr id="19" name="TextBox 18">
            <a:extLst>
              <a:ext uri="{FF2B5EF4-FFF2-40B4-BE49-F238E27FC236}">
                <a16:creationId xmlns:a16="http://schemas.microsoft.com/office/drawing/2014/main" id="{ADD6621A-3A56-E91D-36C0-443529B70510}"/>
              </a:ext>
            </a:extLst>
          </p:cNvPr>
          <p:cNvSpPr txBox="1"/>
          <p:nvPr/>
        </p:nvSpPr>
        <p:spPr>
          <a:xfrm>
            <a:off x="408742" y="5497016"/>
            <a:ext cx="11374513" cy="1200329"/>
          </a:xfrm>
          <a:prstGeom prst="rect">
            <a:avLst/>
          </a:prstGeom>
          <a:solidFill>
            <a:schemeClr val="accent6">
              <a:lumMod val="20000"/>
              <a:lumOff val="80000"/>
            </a:schemeClr>
          </a:solidFill>
        </p:spPr>
        <p:txBody>
          <a:bodyPr wrap="square" rtlCol="0">
            <a:spAutoFit/>
          </a:bodyPr>
          <a:lstStyle/>
          <a:p>
            <a:r>
              <a:rPr lang="en-US" dirty="0">
                <a:latin typeface="Arial" panose="020B0604020202020204" pitchFamily="34" charset="0"/>
                <a:cs typeface="Arial" panose="020B0604020202020204" pitchFamily="34" charset="0"/>
              </a:rPr>
              <a:t>At around PC=35 (91.7267% contribution) on the image on the left and PC=26 (87.6336% contribution) on the image on the right, we can already identify the portrait painting. </a:t>
            </a:r>
          </a:p>
          <a:p>
            <a:r>
              <a:rPr lang="en-US" dirty="0">
                <a:latin typeface="Arial" panose="020B0604020202020204" pitchFamily="34" charset="0"/>
                <a:cs typeface="Arial" panose="020B0604020202020204" pitchFamily="34" charset="0"/>
              </a:rPr>
              <a:t>Of course, this observations are qualitative. But overall, we can conclude that even below 95% or 99%, we can identify the images. </a:t>
            </a:r>
          </a:p>
        </p:txBody>
      </p:sp>
      <p:pic>
        <p:nvPicPr>
          <p:cNvPr id="2" name="Picture 1">
            <a:extLst>
              <a:ext uri="{FF2B5EF4-FFF2-40B4-BE49-F238E27FC236}">
                <a16:creationId xmlns:a16="http://schemas.microsoft.com/office/drawing/2014/main" id="{472C7F49-B2AB-1D0F-1CF3-562A64B79D19}"/>
              </a:ext>
            </a:extLst>
          </p:cNvPr>
          <p:cNvPicPr>
            <a:picLocks noChangeAspect="1"/>
          </p:cNvPicPr>
          <p:nvPr/>
        </p:nvPicPr>
        <p:blipFill>
          <a:blip r:embed="rId2"/>
          <a:stretch>
            <a:fillRect/>
          </a:stretch>
        </p:blipFill>
        <p:spPr>
          <a:xfrm>
            <a:off x="322393" y="714653"/>
            <a:ext cx="5688903" cy="4155600"/>
          </a:xfrm>
          <a:prstGeom prst="rect">
            <a:avLst/>
          </a:prstGeom>
        </p:spPr>
      </p:pic>
      <p:pic>
        <p:nvPicPr>
          <p:cNvPr id="6" name="Picture 5" descr="A painting of a person&#10;&#10;Description automatically generated with medium confidence">
            <a:extLst>
              <a:ext uri="{FF2B5EF4-FFF2-40B4-BE49-F238E27FC236}">
                <a16:creationId xmlns:a16="http://schemas.microsoft.com/office/drawing/2014/main" id="{6478A48F-3A21-F160-E97E-41F7FD66BDEC}"/>
              </a:ext>
            </a:extLst>
          </p:cNvPr>
          <p:cNvPicPr>
            <a:picLocks noChangeAspect="1"/>
          </p:cNvPicPr>
          <p:nvPr/>
        </p:nvPicPr>
        <p:blipFill>
          <a:blip r:embed="rId3"/>
          <a:stretch>
            <a:fillRect/>
          </a:stretch>
        </p:blipFill>
        <p:spPr>
          <a:xfrm>
            <a:off x="5137278" y="3785039"/>
            <a:ext cx="783357" cy="977949"/>
          </a:xfrm>
          <a:prstGeom prst="rect">
            <a:avLst/>
          </a:prstGeom>
        </p:spPr>
      </p:pic>
      <p:pic>
        <p:nvPicPr>
          <p:cNvPr id="14" name="Picture 13">
            <a:extLst>
              <a:ext uri="{FF2B5EF4-FFF2-40B4-BE49-F238E27FC236}">
                <a16:creationId xmlns:a16="http://schemas.microsoft.com/office/drawing/2014/main" id="{79D4AC50-30D8-FA7A-0372-B7105F952E03}"/>
              </a:ext>
            </a:extLst>
          </p:cNvPr>
          <p:cNvPicPr>
            <a:picLocks noChangeAspect="1"/>
          </p:cNvPicPr>
          <p:nvPr/>
        </p:nvPicPr>
        <p:blipFill>
          <a:blip r:embed="rId4"/>
          <a:stretch>
            <a:fillRect/>
          </a:stretch>
        </p:blipFill>
        <p:spPr>
          <a:xfrm>
            <a:off x="6097850" y="714653"/>
            <a:ext cx="5709585" cy="4155600"/>
          </a:xfrm>
          <a:prstGeom prst="rect">
            <a:avLst/>
          </a:prstGeom>
        </p:spPr>
      </p:pic>
      <p:pic>
        <p:nvPicPr>
          <p:cNvPr id="8" name="Picture 7" descr="A picture containing clothing, armor&#10;&#10;Description automatically generated">
            <a:extLst>
              <a:ext uri="{FF2B5EF4-FFF2-40B4-BE49-F238E27FC236}">
                <a16:creationId xmlns:a16="http://schemas.microsoft.com/office/drawing/2014/main" id="{249D9CAB-FCAD-BE8A-C5B0-AF3312D98469}"/>
              </a:ext>
            </a:extLst>
          </p:cNvPr>
          <p:cNvPicPr>
            <a:picLocks noChangeAspect="1"/>
          </p:cNvPicPr>
          <p:nvPr/>
        </p:nvPicPr>
        <p:blipFill>
          <a:blip r:embed="rId5"/>
          <a:stretch>
            <a:fillRect/>
          </a:stretch>
        </p:blipFill>
        <p:spPr>
          <a:xfrm>
            <a:off x="10888811" y="3785039"/>
            <a:ext cx="808095" cy="977949"/>
          </a:xfrm>
          <a:prstGeom prst="rect">
            <a:avLst/>
          </a:prstGeom>
        </p:spPr>
      </p:pic>
    </p:spTree>
    <p:extLst>
      <p:ext uri="{BB962C8B-B14F-4D97-AF65-F5344CB8AC3E}">
        <p14:creationId xmlns:p14="http://schemas.microsoft.com/office/powerpoint/2010/main" val="967684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1">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vase with flowers&#10;&#10;Description automatically generated with low confidence">
            <a:extLst>
              <a:ext uri="{FF2B5EF4-FFF2-40B4-BE49-F238E27FC236}">
                <a16:creationId xmlns:a16="http://schemas.microsoft.com/office/drawing/2014/main" id="{BEE7A009-D61E-13F1-E1D9-5E35882E5034}"/>
              </a:ext>
            </a:extLst>
          </p:cNvPr>
          <p:cNvPicPr>
            <a:picLocks noChangeAspect="1"/>
          </p:cNvPicPr>
          <p:nvPr/>
        </p:nvPicPr>
        <p:blipFill rotWithShape="1">
          <a:blip r:embed="rId2"/>
          <a:srcRect t="18572" r="-1" b="24866"/>
          <a:stretch/>
        </p:blipFill>
        <p:spPr>
          <a:xfrm>
            <a:off x="2522358" y="10"/>
            <a:ext cx="9669642" cy="6857990"/>
          </a:xfrm>
          <a:prstGeom prst="rect">
            <a:avLst/>
          </a:prstGeom>
        </p:spPr>
      </p:pic>
      <p:sp>
        <p:nvSpPr>
          <p:cNvPr id="24" name="Rectangle 23">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1D188B-D62A-1D4E-B57A-94B943CD69AB}"/>
              </a:ext>
            </a:extLst>
          </p:cNvPr>
          <p:cNvSpPr>
            <a:spLocks noGrp="1"/>
          </p:cNvSpPr>
          <p:nvPr>
            <p:ph type="title"/>
          </p:nvPr>
        </p:nvSpPr>
        <p:spPr>
          <a:xfrm>
            <a:off x="535665" y="767197"/>
            <a:ext cx="3973385" cy="4362943"/>
          </a:xfrm>
          <a:noFill/>
        </p:spPr>
        <p:txBody>
          <a:bodyPr vert="horz" lIns="91440" tIns="45720" rIns="91440" bIns="45720" rtlCol="0" anchor="b">
            <a:normAutofit fontScale="90000"/>
          </a:bodyPr>
          <a:lstStyle/>
          <a:p>
            <a:r>
              <a:rPr lang="en-US" sz="4000" b="1" dirty="0">
                <a:latin typeface="Arial" panose="020B0604020202020204" pitchFamily="34" charset="0"/>
                <a:cs typeface="Arial" panose="020B0604020202020204" pitchFamily="34" charset="0"/>
              </a:rPr>
              <a:t>Now let’s try to apply it on different, more challenging dataset – </a:t>
            </a:r>
            <a:br>
              <a:rPr lang="en-US" sz="4000" b="1" dirty="0">
                <a:latin typeface="Arial" panose="020B0604020202020204" pitchFamily="34" charset="0"/>
                <a:cs typeface="Arial" panose="020B0604020202020204" pitchFamily="34" charset="0"/>
              </a:rPr>
            </a:br>
            <a:r>
              <a:rPr lang="en-US" sz="4000" b="1" i="1" dirty="0">
                <a:solidFill>
                  <a:srgbClr val="FF8AD8"/>
                </a:solidFill>
                <a:latin typeface="Arial" panose="020B0604020202020204" pitchFamily="34" charset="0"/>
                <a:cs typeface="Arial" panose="020B0604020202020204" pitchFamily="34" charset="0"/>
              </a:rPr>
              <a:t>flower paintings of Claude Monet</a:t>
            </a:r>
          </a:p>
        </p:txBody>
      </p:sp>
    </p:spTree>
    <p:extLst>
      <p:ext uri="{BB962C8B-B14F-4D97-AF65-F5344CB8AC3E}">
        <p14:creationId xmlns:p14="http://schemas.microsoft.com/office/powerpoint/2010/main" val="192828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87AC200-74E4-8248-47D0-70567841C1A1}"/>
              </a:ext>
            </a:extLst>
          </p:cNvPr>
          <p:cNvSpPr>
            <a:spLocks noGrp="1"/>
          </p:cNvSpPr>
          <p:nvPr>
            <p:ph idx="1"/>
          </p:nvPr>
        </p:nvSpPr>
        <p:spPr>
          <a:xfrm>
            <a:off x="513087" y="681698"/>
            <a:ext cx="5716128" cy="3843666"/>
          </a:xfrm>
        </p:spPr>
        <p:txBody>
          <a:bodyPr>
            <a:normAutofit/>
          </a:bodyPr>
          <a:lstStyle/>
          <a:p>
            <a:pPr marL="0" indent="0">
              <a:buNone/>
            </a:pPr>
            <a:r>
              <a:rPr lang="en-US" sz="1800" dirty="0">
                <a:latin typeface="Arial" panose="020B0604020202020204" pitchFamily="34" charset="0"/>
                <a:cs typeface="Arial" panose="020B0604020202020204" pitchFamily="34" charset="0"/>
              </a:rPr>
              <a:t>I was able to download 167 flower paintings of Claude Monet from </a:t>
            </a:r>
            <a:r>
              <a:rPr lang="en-US" sz="1800" dirty="0" err="1">
                <a:latin typeface="Arial" panose="020B0604020202020204" pitchFamily="34" charset="0"/>
                <a:cs typeface="Arial" panose="020B0604020202020204" pitchFamily="34" charset="0"/>
              </a:rPr>
              <a:t>WikiArt.org</a:t>
            </a:r>
            <a:r>
              <a:rPr lang="en-US" sz="1800" dirty="0">
                <a:latin typeface="Arial" panose="020B0604020202020204" pitchFamily="34" charset="0"/>
                <a:cs typeface="Arial" panose="020B0604020202020204" pitchFamily="34" charset="0"/>
              </a:rPr>
              <a:t>. I cleaned the data first by removing those with circular boundaries and very long canvasses (to avoid overstretching). We are left with 133 images.</a:t>
            </a:r>
          </a:p>
          <a:p>
            <a:pPr marL="0" indent="0">
              <a:buNone/>
            </a:pPr>
            <a:endParaRPr lang="en-US" sz="1800" dirty="0">
              <a:latin typeface="Arial" panose="020B0604020202020204" pitchFamily="34" charset="0"/>
              <a:cs typeface="Arial" panose="020B0604020202020204" pitchFamily="34" charset="0"/>
            </a:endParaRPr>
          </a:p>
        </p:txBody>
      </p:sp>
      <p:pic>
        <p:nvPicPr>
          <p:cNvPr id="5" name="Picture 4" descr="A vase with flowers&#10;&#10;Description automatically generated with low confidence">
            <a:extLst>
              <a:ext uri="{FF2B5EF4-FFF2-40B4-BE49-F238E27FC236}">
                <a16:creationId xmlns:a16="http://schemas.microsoft.com/office/drawing/2014/main" id="{A7711F2F-306E-6DB1-F202-AABB809C5464}"/>
              </a:ext>
            </a:extLst>
          </p:cNvPr>
          <p:cNvPicPr>
            <a:picLocks noChangeAspect="1"/>
          </p:cNvPicPr>
          <p:nvPr/>
        </p:nvPicPr>
        <p:blipFill rotWithShape="1">
          <a:blip r:embed="rId2"/>
          <a:srcRect t="991" r="-1" b="728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pic>
        <p:nvPicPr>
          <p:cNvPr id="8" name="Picture 7">
            <a:extLst>
              <a:ext uri="{FF2B5EF4-FFF2-40B4-BE49-F238E27FC236}">
                <a16:creationId xmlns:a16="http://schemas.microsoft.com/office/drawing/2014/main" id="{BA22A17D-1B50-7AE4-EC0F-CB6D99BC9CD6}"/>
              </a:ext>
            </a:extLst>
          </p:cNvPr>
          <p:cNvPicPr>
            <a:picLocks noChangeAspect="1"/>
          </p:cNvPicPr>
          <p:nvPr/>
        </p:nvPicPr>
        <p:blipFill>
          <a:blip r:embed="rId3"/>
          <a:stretch>
            <a:fillRect/>
          </a:stretch>
        </p:blipFill>
        <p:spPr>
          <a:xfrm>
            <a:off x="558140" y="2446574"/>
            <a:ext cx="7030192" cy="4013210"/>
          </a:xfrm>
          <a:prstGeom prst="rect">
            <a:avLst/>
          </a:prstGeom>
          <a:ln>
            <a:solidFill>
              <a:schemeClr val="tx1"/>
            </a:solidFill>
          </a:ln>
        </p:spPr>
      </p:pic>
      <p:sp>
        <p:nvSpPr>
          <p:cNvPr id="13" name="Rectangle 12">
            <a:extLst>
              <a:ext uri="{FF2B5EF4-FFF2-40B4-BE49-F238E27FC236}">
                <a16:creationId xmlns:a16="http://schemas.microsoft.com/office/drawing/2014/main" id="{21AEED42-AF0E-1DD7-757C-BDF5D97D9FE4}"/>
              </a:ext>
            </a:extLst>
          </p:cNvPr>
          <p:cNvSpPr/>
          <p:nvPr/>
        </p:nvSpPr>
        <p:spPr>
          <a:xfrm>
            <a:off x="7711153" y="2446574"/>
            <a:ext cx="4234161" cy="401321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r>
              <a:rPr lang="en-US" dirty="0">
                <a:solidFill>
                  <a:schemeClr val="tx1"/>
                </a:solidFill>
              </a:rPr>
              <a:t>Example of paintings removed</a:t>
            </a:r>
          </a:p>
        </p:txBody>
      </p:sp>
      <p:pic>
        <p:nvPicPr>
          <p:cNvPr id="7" name="Picture 6" descr="A picture containing text, fabric&#10;&#10;Description automatically generated">
            <a:extLst>
              <a:ext uri="{FF2B5EF4-FFF2-40B4-BE49-F238E27FC236}">
                <a16:creationId xmlns:a16="http://schemas.microsoft.com/office/drawing/2014/main" id="{BA379F5A-E6EA-872A-970F-91A323694E27}"/>
              </a:ext>
            </a:extLst>
          </p:cNvPr>
          <p:cNvPicPr>
            <a:picLocks noChangeAspect="1"/>
          </p:cNvPicPr>
          <p:nvPr/>
        </p:nvPicPr>
        <p:blipFill>
          <a:blip r:embed="rId4"/>
          <a:stretch>
            <a:fillRect/>
          </a:stretch>
        </p:blipFill>
        <p:spPr>
          <a:xfrm>
            <a:off x="8387088" y="2603531"/>
            <a:ext cx="874318" cy="2990500"/>
          </a:xfrm>
          <a:prstGeom prst="rect">
            <a:avLst/>
          </a:prstGeom>
        </p:spPr>
      </p:pic>
      <p:pic>
        <p:nvPicPr>
          <p:cNvPr id="11" name="Picture 10" descr="A picture containing gong&#10;&#10;Description automatically generated">
            <a:extLst>
              <a:ext uri="{FF2B5EF4-FFF2-40B4-BE49-F238E27FC236}">
                <a16:creationId xmlns:a16="http://schemas.microsoft.com/office/drawing/2014/main" id="{06C00F32-EE00-BA8D-4B47-A1619511E0E5}"/>
              </a:ext>
            </a:extLst>
          </p:cNvPr>
          <p:cNvPicPr>
            <a:picLocks noChangeAspect="1"/>
          </p:cNvPicPr>
          <p:nvPr/>
        </p:nvPicPr>
        <p:blipFill>
          <a:blip r:embed="rId5"/>
          <a:stretch>
            <a:fillRect/>
          </a:stretch>
        </p:blipFill>
        <p:spPr>
          <a:xfrm>
            <a:off x="9489648" y="3095481"/>
            <a:ext cx="1988932" cy="2001600"/>
          </a:xfrm>
          <a:prstGeom prst="rect">
            <a:avLst/>
          </a:prstGeom>
        </p:spPr>
      </p:pic>
    </p:spTree>
    <p:extLst>
      <p:ext uri="{BB962C8B-B14F-4D97-AF65-F5344CB8AC3E}">
        <p14:creationId xmlns:p14="http://schemas.microsoft.com/office/powerpoint/2010/main" val="182955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D90FCA6-D918-69CE-96FE-DD9B31DDC980}"/>
              </a:ext>
            </a:extLst>
          </p:cNvPr>
          <p:cNvPicPr>
            <a:picLocks noGrp="1" noChangeAspect="1"/>
          </p:cNvPicPr>
          <p:nvPr>
            <p:ph idx="1"/>
          </p:nvPr>
        </p:nvPicPr>
        <p:blipFill>
          <a:blip r:embed="rId2"/>
          <a:stretch>
            <a:fillRect/>
          </a:stretch>
        </p:blipFill>
        <p:spPr>
          <a:xfrm>
            <a:off x="7459690" y="858905"/>
            <a:ext cx="4735457" cy="3646187"/>
          </a:xfrm>
          <a:prstGeom prst="rect">
            <a:avLst/>
          </a:prstGeom>
        </p:spPr>
      </p:pic>
      <p:pic>
        <p:nvPicPr>
          <p:cNvPr id="7" name="Picture 6">
            <a:extLst>
              <a:ext uri="{FF2B5EF4-FFF2-40B4-BE49-F238E27FC236}">
                <a16:creationId xmlns:a16="http://schemas.microsoft.com/office/drawing/2014/main" id="{540BC47D-1768-D3DE-6BD8-AD3388C08AE1}"/>
              </a:ext>
            </a:extLst>
          </p:cNvPr>
          <p:cNvPicPr>
            <a:picLocks noChangeAspect="1"/>
          </p:cNvPicPr>
          <p:nvPr/>
        </p:nvPicPr>
        <p:blipFill>
          <a:blip r:embed="rId3"/>
          <a:stretch>
            <a:fillRect/>
          </a:stretch>
        </p:blipFill>
        <p:spPr>
          <a:xfrm>
            <a:off x="0" y="612517"/>
            <a:ext cx="7459691" cy="4192506"/>
          </a:xfrm>
          <a:prstGeom prst="rect">
            <a:avLst/>
          </a:prstGeom>
        </p:spPr>
      </p:pic>
      <p:pic>
        <p:nvPicPr>
          <p:cNvPr id="10" name="Picture 9" descr="A picture containing plant, porcelain&#10;&#10;Description automatically generated">
            <a:extLst>
              <a:ext uri="{FF2B5EF4-FFF2-40B4-BE49-F238E27FC236}">
                <a16:creationId xmlns:a16="http://schemas.microsoft.com/office/drawing/2014/main" id="{BDF1FCFE-3DD3-2946-76C8-541BA5CEE660}"/>
              </a:ext>
            </a:extLst>
          </p:cNvPr>
          <p:cNvPicPr>
            <a:picLocks noChangeAspect="1"/>
          </p:cNvPicPr>
          <p:nvPr/>
        </p:nvPicPr>
        <p:blipFill>
          <a:blip r:embed="rId4"/>
          <a:stretch>
            <a:fillRect/>
          </a:stretch>
        </p:blipFill>
        <p:spPr>
          <a:xfrm>
            <a:off x="125211" y="4726964"/>
            <a:ext cx="1238953" cy="1751895"/>
          </a:xfrm>
          <a:prstGeom prst="rect">
            <a:avLst/>
          </a:prstGeom>
        </p:spPr>
      </p:pic>
      <p:cxnSp>
        <p:nvCxnSpPr>
          <p:cNvPr id="4" name="Straight Arrow Connector 3">
            <a:extLst>
              <a:ext uri="{FF2B5EF4-FFF2-40B4-BE49-F238E27FC236}">
                <a16:creationId xmlns:a16="http://schemas.microsoft.com/office/drawing/2014/main" id="{34E4D90F-FE6F-A30B-4925-406A39D485EC}"/>
              </a:ext>
            </a:extLst>
          </p:cNvPr>
          <p:cNvCxnSpPr>
            <a:cxnSpLocks/>
          </p:cNvCxnSpPr>
          <p:nvPr/>
        </p:nvCxnSpPr>
        <p:spPr>
          <a:xfrm flipV="1">
            <a:off x="10002644" y="1509171"/>
            <a:ext cx="306659" cy="50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520C577-0913-2FE3-FD00-D0D9FAB29C5A}"/>
              </a:ext>
            </a:extLst>
          </p:cNvPr>
          <p:cNvSpPr txBox="1"/>
          <p:nvPr/>
        </p:nvSpPr>
        <p:spPr>
          <a:xfrm>
            <a:off x="-1" y="0"/>
            <a:ext cx="12192001" cy="338554"/>
          </a:xfrm>
          <a:prstGeom prst="rect">
            <a:avLst/>
          </a:prstGeom>
          <a:solidFill>
            <a:schemeClr val="accent2">
              <a:lumMod val="40000"/>
              <a:lumOff val="60000"/>
            </a:schemeClr>
          </a:solidFill>
          <a:ln>
            <a:solidFill>
              <a:schemeClr val="tx1"/>
            </a:solidFill>
          </a:ln>
        </p:spPr>
        <p:txBody>
          <a:bodyPr wrap="square" rtlCol="0">
            <a:spAutoFit/>
          </a:bodyPr>
          <a:lstStyle/>
          <a:p>
            <a:r>
              <a:rPr lang="en-US" sz="1600" b="1" dirty="0">
                <a:latin typeface="Arial" panose="020B0604020202020204" pitchFamily="34" charset="0"/>
                <a:cs typeface="Arial" panose="020B0604020202020204" pitchFamily="34" charset="0"/>
              </a:rPr>
              <a:t>Sample of rendered flower painting for various principal components (PC=80 min for 95% contribution)  </a:t>
            </a:r>
          </a:p>
        </p:txBody>
      </p:sp>
      <p:sp>
        <p:nvSpPr>
          <p:cNvPr id="9" name="TextBox 8">
            <a:extLst>
              <a:ext uri="{FF2B5EF4-FFF2-40B4-BE49-F238E27FC236}">
                <a16:creationId xmlns:a16="http://schemas.microsoft.com/office/drawing/2014/main" id="{16C1A488-54EA-4E98-FB51-31A61785D736}"/>
              </a:ext>
            </a:extLst>
          </p:cNvPr>
          <p:cNvSpPr txBox="1"/>
          <p:nvPr/>
        </p:nvSpPr>
        <p:spPr>
          <a:xfrm>
            <a:off x="9411629" y="2029522"/>
            <a:ext cx="1304693" cy="338554"/>
          </a:xfrm>
          <a:prstGeom prst="rect">
            <a:avLst/>
          </a:prstGeom>
          <a:noFill/>
        </p:spPr>
        <p:txBody>
          <a:bodyPr wrap="square" rtlCol="0">
            <a:spAutoFit/>
          </a:bodyPr>
          <a:lstStyle/>
          <a:p>
            <a:pPr algn="ctr"/>
            <a:r>
              <a:rPr lang="en-US" sz="1600" dirty="0">
                <a:solidFill>
                  <a:srgbClr val="FF0000"/>
                </a:solidFill>
                <a:latin typeface="Arial Narrow" panose="020B0604020202020204" pitchFamily="34" charset="0"/>
                <a:cs typeface="Arial Narrow" panose="020B0604020202020204" pitchFamily="34" charset="0"/>
              </a:rPr>
              <a:t>PC = 80, 95%</a:t>
            </a:r>
          </a:p>
        </p:txBody>
      </p:sp>
      <p:cxnSp>
        <p:nvCxnSpPr>
          <p:cNvPr id="13" name="Straight Arrow Connector 12">
            <a:extLst>
              <a:ext uri="{FF2B5EF4-FFF2-40B4-BE49-F238E27FC236}">
                <a16:creationId xmlns:a16="http://schemas.microsoft.com/office/drawing/2014/main" id="{28751329-7FDB-AF53-0C97-9DE63D2308ED}"/>
              </a:ext>
            </a:extLst>
          </p:cNvPr>
          <p:cNvCxnSpPr>
            <a:cxnSpLocks/>
          </p:cNvCxnSpPr>
          <p:nvPr/>
        </p:nvCxnSpPr>
        <p:spPr>
          <a:xfrm flipH="1" flipV="1">
            <a:off x="10961649" y="1349298"/>
            <a:ext cx="289931" cy="1018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2F0A220-FECC-5226-9087-7493ED7984E5}"/>
              </a:ext>
            </a:extLst>
          </p:cNvPr>
          <p:cNvSpPr txBox="1"/>
          <p:nvPr/>
        </p:nvSpPr>
        <p:spPr>
          <a:xfrm>
            <a:off x="10599233" y="2349065"/>
            <a:ext cx="1304693" cy="338554"/>
          </a:xfrm>
          <a:prstGeom prst="rect">
            <a:avLst/>
          </a:prstGeom>
          <a:noFill/>
        </p:spPr>
        <p:txBody>
          <a:bodyPr wrap="square" rtlCol="0">
            <a:spAutoFit/>
          </a:bodyPr>
          <a:lstStyle/>
          <a:p>
            <a:pPr algn="ctr"/>
            <a:r>
              <a:rPr lang="en-US" sz="1600" dirty="0">
                <a:solidFill>
                  <a:srgbClr val="FF0000"/>
                </a:solidFill>
                <a:latin typeface="Arial Narrow" panose="020B0604020202020204" pitchFamily="34" charset="0"/>
                <a:cs typeface="Arial Narrow" panose="020B0604020202020204" pitchFamily="34" charset="0"/>
              </a:rPr>
              <a:t>PC = 115, 99%</a:t>
            </a:r>
          </a:p>
        </p:txBody>
      </p:sp>
      <p:sp>
        <p:nvSpPr>
          <p:cNvPr id="19" name="TextBox 18">
            <a:extLst>
              <a:ext uri="{FF2B5EF4-FFF2-40B4-BE49-F238E27FC236}">
                <a16:creationId xmlns:a16="http://schemas.microsoft.com/office/drawing/2014/main" id="{ADD6621A-3A56-E91D-36C0-443529B70510}"/>
              </a:ext>
            </a:extLst>
          </p:cNvPr>
          <p:cNvSpPr txBox="1"/>
          <p:nvPr/>
        </p:nvSpPr>
        <p:spPr>
          <a:xfrm>
            <a:off x="2291574" y="5348829"/>
            <a:ext cx="8803889"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At around PC=25, we can already identify the flower painting. PC=25 has 78.5157% contribution. </a:t>
            </a:r>
          </a:p>
        </p:txBody>
      </p:sp>
    </p:spTree>
    <p:extLst>
      <p:ext uri="{BB962C8B-B14F-4D97-AF65-F5344CB8AC3E}">
        <p14:creationId xmlns:p14="http://schemas.microsoft.com/office/powerpoint/2010/main" val="2338283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E68BE2B-E76D-84C7-C309-39DA45E68E70}"/>
              </a:ext>
            </a:extLst>
          </p:cNvPr>
          <p:cNvPicPr>
            <a:picLocks noChangeAspect="1"/>
          </p:cNvPicPr>
          <p:nvPr/>
        </p:nvPicPr>
        <p:blipFill>
          <a:blip r:embed="rId2"/>
          <a:stretch>
            <a:fillRect/>
          </a:stretch>
        </p:blipFill>
        <p:spPr>
          <a:xfrm>
            <a:off x="-1" y="678226"/>
            <a:ext cx="7451975" cy="4018785"/>
          </a:xfrm>
          <a:prstGeom prst="rect">
            <a:avLst/>
          </a:prstGeom>
        </p:spPr>
      </p:pic>
      <p:pic>
        <p:nvPicPr>
          <p:cNvPr id="4" name="Picture 3" descr="A bouquet of white flowers&#10;&#10;Description automatically generated with medium confidence">
            <a:extLst>
              <a:ext uri="{FF2B5EF4-FFF2-40B4-BE49-F238E27FC236}">
                <a16:creationId xmlns:a16="http://schemas.microsoft.com/office/drawing/2014/main" id="{304BD481-0C0E-45F3-B9C3-938E63FA5097}"/>
              </a:ext>
            </a:extLst>
          </p:cNvPr>
          <p:cNvPicPr>
            <a:picLocks noChangeAspect="1"/>
          </p:cNvPicPr>
          <p:nvPr/>
        </p:nvPicPr>
        <p:blipFill>
          <a:blip r:embed="rId3"/>
          <a:stretch>
            <a:fillRect/>
          </a:stretch>
        </p:blipFill>
        <p:spPr>
          <a:xfrm>
            <a:off x="264195" y="4697011"/>
            <a:ext cx="1457196" cy="1949116"/>
          </a:xfrm>
          <a:prstGeom prst="rect">
            <a:avLst/>
          </a:prstGeom>
        </p:spPr>
      </p:pic>
      <p:pic>
        <p:nvPicPr>
          <p:cNvPr id="9" name="Content Placeholder 5">
            <a:extLst>
              <a:ext uri="{FF2B5EF4-FFF2-40B4-BE49-F238E27FC236}">
                <a16:creationId xmlns:a16="http://schemas.microsoft.com/office/drawing/2014/main" id="{96DAC027-190A-0D8A-38E8-BBC30ACAD4AA}"/>
              </a:ext>
            </a:extLst>
          </p:cNvPr>
          <p:cNvPicPr>
            <a:picLocks noGrp="1" noChangeAspect="1"/>
          </p:cNvPicPr>
          <p:nvPr>
            <p:ph idx="1"/>
          </p:nvPr>
        </p:nvPicPr>
        <p:blipFill>
          <a:blip r:embed="rId4"/>
          <a:stretch>
            <a:fillRect/>
          </a:stretch>
        </p:blipFill>
        <p:spPr>
          <a:xfrm>
            <a:off x="7459690" y="903509"/>
            <a:ext cx="4735457" cy="3646187"/>
          </a:xfrm>
          <a:prstGeom prst="rect">
            <a:avLst/>
          </a:prstGeom>
        </p:spPr>
      </p:pic>
      <p:cxnSp>
        <p:nvCxnSpPr>
          <p:cNvPr id="10" name="Straight Arrow Connector 9">
            <a:extLst>
              <a:ext uri="{FF2B5EF4-FFF2-40B4-BE49-F238E27FC236}">
                <a16:creationId xmlns:a16="http://schemas.microsoft.com/office/drawing/2014/main" id="{95FED7E8-B92C-0624-37E1-C787940769E9}"/>
              </a:ext>
            </a:extLst>
          </p:cNvPr>
          <p:cNvCxnSpPr>
            <a:cxnSpLocks/>
          </p:cNvCxnSpPr>
          <p:nvPr/>
        </p:nvCxnSpPr>
        <p:spPr>
          <a:xfrm flipV="1">
            <a:off x="10002644" y="1553775"/>
            <a:ext cx="306659" cy="50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EA6EEC1-C613-DA71-A1D0-D196E6BF9A3D}"/>
              </a:ext>
            </a:extLst>
          </p:cNvPr>
          <p:cNvSpPr txBox="1"/>
          <p:nvPr/>
        </p:nvSpPr>
        <p:spPr>
          <a:xfrm>
            <a:off x="-1" y="0"/>
            <a:ext cx="12192001" cy="338554"/>
          </a:xfrm>
          <a:prstGeom prst="rect">
            <a:avLst/>
          </a:prstGeom>
          <a:solidFill>
            <a:schemeClr val="accent2">
              <a:lumMod val="40000"/>
              <a:lumOff val="60000"/>
            </a:schemeClr>
          </a:solidFill>
          <a:ln>
            <a:solidFill>
              <a:schemeClr val="tx1"/>
            </a:solidFill>
          </a:ln>
        </p:spPr>
        <p:txBody>
          <a:bodyPr wrap="square" rtlCol="0">
            <a:spAutoFit/>
          </a:bodyPr>
          <a:lstStyle/>
          <a:p>
            <a:r>
              <a:rPr lang="en-US" sz="1600" b="1" dirty="0">
                <a:latin typeface="Arial" panose="020B0604020202020204" pitchFamily="34" charset="0"/>
                <a:cs typeface="Arial" panose="020B0604020202020204" pitchFamily="34" charset="0"/>
              </a:rPr>
              <a:t>Another Sample of rendered flower painting for various principal components (PC=80 min for 95% contribution)  </a:t>
            </a:r>
          </a:p>
        </p:txBody>
      </p:sp>
      <p:sp>
        <p:nvSpPr>
          <p:cNvPr id="12" name="TextBox 11">
            <a:extLst>
              <a:ext uri="{FF2B5EF4-FFF2-40B4-BE49-F238E27FC236}">
                <a16:creationId xmlns:a16="http://schemas.microsoft.com/office/drawing/2014/main" id="{B5B801DC-7936-B814-77EC-09E3F4CD9E38}"/>
              </a:ext>
            </a:extLst>
          </p:cNvPr>
          <p:cNvSpPr txBox="1"/>
          <p:nvPr/>
        </p:nvSpPr>
        <p:spPr>
          <a:xfrm>
            <a:off x="9411629" y="2074126"/>
            <a:ext cx="1304693" cy="338554"/>
          </a:xfrm>
          <a:prstGeom prst="rect">
            <a:avLst/>
          </a:prstGeom>
          <a:noFill/>
        </p:spPr>
        <p:txBody>
          <a:bodyPr wrap="square" rtlCol="0">
            <a:spAutoFit/>
          </a:bodyPr>
          <a:lstStyle/>
          <a:p>
            <a:pPr algn="ctr"/>
            <a:r>
              <a:rPr lang="en-US" sz="1600" dirty="0">
                <a:solidFill>
                  <a:srgbClr val="FF0000"/>
                </a:solidFill>
                <a:latin typeface="Arial Narrow" panose="020B0604020202020204" pitchFamily="34" charset="0"/>
                <a:cs typeface="Arial Narrow" panose="020B0604020202020204" pitchFamily="34" charset="0"/>
              </a:rPr>
              <a:t>PC = 80, 95%</a:t>
            </a:r>
          </a:p>
        </p:txBody>
      </p:sp>
      <p:cxnSp>
        <p:nvCxnSpPr>
          <p:cNvPr id="13" name="Straight Arrow Connector 12">
            <a:extLst>
              <a:ext uri="{FF2B5EF4-FFF2-40B4-BE49-F238E27FC236}">
                <a16:creationId xmlns:a16="http://schemas.microsoft.com/office/drawing/2014/main" id="{4B7CBB08-5D27-335C-50D6-758F622271CD}"/>
              </a:ext>
            </a:extLst>
          </p:cNvPr>
          <p:cNvCxnSpPr>
            <a:cxnSpLocks/>
          </p:cNvCxnSpPr>
          <p:nvPr/>
        </p:nvCxnSpPr>
        <p:spPr>
          <a:xfrm flipH="1" flipV="1">
            <a:off x="10961649" y="1393902"/>
            <a:ext cx="289931" cy="1018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0F4B881-5D92-F7DD-8543-44BC0D4CDC7B}"/>
              </a:ext>
            </a:extLst>
          </p:cNvPr>
          <p:cNvSpPr txBox="1"/>
          <p:nvPr/>
        </p:nvSpPr>
        <p:spPr>
          <a:xfrm>
            <a:off x="10599233" y="2393669"/>
            <a:ext cx="1304693" cy="338554"/>
          </a:xfrm>
          <a:prstGeom prst="rect">
            <a:avLst/>
          </a:prstGeom>
          <a:noFill/>
        </p:spPr>
        <p:txBody>
          <a:bodyPr wrap="square" rtlCol="0">
            <a:spAutoFit/>
          </a:bodyPr>
          <a:lstStyle/>
          <a:p>
            <a:pPr algn="ctr"/>
            <a:r>
              <a:rPr lang="en-US" sz="1600" dirty="0">
                <a:solidFill>
                  <a:srgbClr val="FF0000"/>
                </a:solidFill>
                <a:latin typeface="Arial Narrow" panose="020B0604020202020204" pitchFamily="34" charset="0"/>
                <a:cs typeface="Arial Narrow" panose="020B0604020202020204" pitchFamily="34" charset="0"/>
              </a:rPr>
              <a:t>PC = 115, 99%</a:t>
            </a:r>
          </a:p>
        </p:txBody>
      </p:sp>
      <p:sp>
        <p:nvSpPr>
          <p:cNvPr id="15" name="TextBox 14">
            <a:extLst>
              <a:ext uri="{FF2B5EF4-FFF2-40B4-BE49-F238E27FC236}">
                <a16:creationId xmlns:a16="http://schemas.microsoft.com/office/drawing/2014/main" id="{5820BF43-B9EE-BC4E-B886-756B7A77494E}"/>
              </a:ext>
            </a:extLst>
          </p:cNvPr>
          <p:cNvSpPr txBox="1"/>
          <p:nvPr/>
        </p:nvSpPr>
        <p:spPr>
          <a:xfrm>
            <a:off x="2291574" y="5348829"/>
            <a:ext cx="880388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Here, it’s different. We can identify it at PC=80. For lower PCs, it looks like </a:t>
            </a:r>
            <a:r>
              <a:rPr lang="en-US" dirty="0" err="1">
                <a:latin typeface="Arial" panose="020B0604020202020204" pitchFamily="34" charset="0"/>
                <a:cs typeface="Arial" panose="020B0604020202020204" pitchFamily="34" charset="0"/>
              </a:rPr>
              <a:t>Brocolli</a:t>
            </a: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568969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ED1C2-4EF0-EA90-B4C2-19B7470A1718}"/>
              </a:ext>
            </a:extLst>
          </p:cNvPr>
          <p:cNvPicPr>
            <a:picLocks noChangeAspect="1"/>
          </p:cNvPicPr>
          <p:nvPr/>
        </p:nvPicPr>
        <p:blipFill>
          <a:blip r:embed="rId2"/>
          <a:stretch>
            <a:fillRect/>
          </a:stretch>
        </p:blipFill>
        <p:spPr>
          <a:xfrm>
            <a:off x="-1" y="795904"/>
            <a:ext cx="7471469" cy="4066028"/>
          </a:xfrm>
          <a:prstGeom prst="rect">
            <a:avLst/>
          </a:prstGeom>
        </p:spPr>
      </p:pic>
      <p:pic>
        <p:nvPicPr>
          <p:cNvPr id="8" name="Content Placeholder 5">
            <a:extLst>
              <a:ext uri="{FF2B5EF4-FFF2-40B4-BE49-F238E27FC236}">
                <a16:creationId xmlns:a16="http://schemas.microsoft.com/office/drawing/2014/main" id="{D0904EA5-CD7A-6025-6170-C6C13431DCCA}"/>
              </a:ext>
            </a:extLst>
          </p:cNvPr>
          <p:cNvPicPr>
            <a:picLocks noChangeAspect="1"/>
          </p:cNvPicPr>
          <p:nvPr/>
        </p:nvPicPr>
        <p:blipFill>
          <a:blip r:embed="rId3"/>
          <a:stretch>
            <a:fillRect/>
          </a:stretch>
        </p:blipFill>
        <p:spPr>
          <a:xfrm>
            <a:off x="7459690" y="903509"/>
            <a:ext cx="4735457" cy="3646187"/>
          </a:xfrm>
          <a:prstGeom prst="rect">
            <a:avLst/>
          </a:prstGeom>
        </p:spPr>
      </p:pic>
      <p:cxnSp>
        <p:nvCxnSpPr>
          <p:cNvPr id="9" name="Straight Arrow Connector 8">
            <a:extLst>
              <a:ext uri="{FF2B5EF4-FFF2-40B4-BE49-F238E27FC236}">
                <a16:creationId xmlns:a16="http://schemas.microsoft.com/office/drawing/2014/main" id="{54E0276B-EB19-2E29-098F-2E60643F270B}"/>
              </a:ext>
            </a:extLst>
          </p:cNvPr>
          <p:cNvCxnSpPr>
            <a:cxnSpLocks/>
          </p:cNvCxnSpPr>
          <p:nvPr/>
        </p:nvCxnSpPr>
        <p:spPr>
          <a:xfrm flipV="1">
            <a:off x="10002644" y="1553775"/>
            <a:ext cx="306659" cy="50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0D8F723-953F-33D9-C3BE-912F9DE04671}"/>
              </a:ext>
            </a:extLst>
          </p:cNvPr>
          <p:cNvSpPr txBox="1"/>
          <p:nvPr/>
        </p:nvSpPr>
        <p:spPr>
          <a:xfrm>
            <a:off x="-1" y="0"/>
            <a:ext cx="12192001" cy="338554"/>
          </a:xfrm>
          <a:prstGeom prst="rect">
            <a:avLst/>
          </a:prstGeom>
          <a:solidFill>
            <a:schemeClr val="accent2">
              <a:lumMod val="40000"/>
              <a:lumOff val="60000"/>
            </a:schemeClr>
          </a:solidFill>
          <a:ln>
            <a:solidFill>
              <a:schemeClr val="tx1"/>
            </a:solidFill>
          </a:ln>
        </p:spPr>
        <p:txBody>
          <a:bodyPr wrap="square" rtlCol="0">
            <a:spAutoFit/>
          </a:bodyPr>
          <a:lstStyle/>
          <a:p>
            <a:r>
              <a:rPr lang="en-US" sz="1600" b="1" dirty="0">
                <a:latin typeface="Arial" panose="020B0604020202020204" pitchFamily="34" charset="0"/>
                <a:cs typeface="Arial" panose="020B0604020202020204" pitchFamily="34" charset="0"/>
              </a:rPr>
              <a:t>Another Sample of rendered flower painting for various principal components (PC=80 min for 95% contribution)  </a:t>
            </a:r>
          </a:p>
        </p:txBody>
      </p:sp>
      <p:sp>
        <p:nvSpPr>
          <p:cNvPr id="11" name="TextBox 10">
            <a:extLst>
              <a:ext uri="{FF2B5EF4-FFF2-40B4-BE49-F238E27FC236}">
                <a16:creationId xmlns:a16="http://schemas.microsoft.com/office/drawing/2014/main" id="{36A5CEBB-D60A-DAA7-CD6E-FD3B85FCDB79}"/>
              </a:ext>
            </a:extLst>
          </p:cNvPr>
          <p:cNvSpPr txBox="1"/>
          <p:nvPr/>
        </p:nvSpPr>
        <p:spPr>
          <a:xfrm>
            <a:off x="9411629" y="2074126"/>
            <a:ext cx="1304693" cy="338554"/>
          </a:xfrm>
          <a:prstGeom prst="rect">
            <a:avLst/>
          </a:prstGeom>
          <a:noFill/>
        </p:spPr>
        <p:txBody>
          <a:bodyPr wrap="square" rtlCol="0">
            <a:spAutoFit/>
          </a:bodyPr>
          <a:lstStyle/>
          <a:p>
            <a:pPr algn="ctr"/>
            <a:r>
              <a:rPr lang="en-US" sz="1600" dirty="0">
                <a:solidFill>
                  <a:srgbClr val="FF0000"/>
                </a:solidFill>
                <a:latin typeface="Arial Narrow" panose="020B0604020202020204" pitchFamily="34" charset="0"/>
                <a:cs typeface="Arial Narrow" panose="020B0604020202020204" pitchFamily="34" charset="0"/>
              </a:rPr>
              <a:t>PC = 80, 95%</a:t>
            </a:r>
          </a:p>
        </p:txBody>
      </p:sp>
      <p:cxnSp>
        <p:nvCxnSpPr>
          <p:cNvPr id="12" name="Straight Arrow Connector 11">
            <a:extLst>
              <a:ext uri="{FF2B5EF4-FFF2-40B4-BE49-F238E27FC236}">
                <a16:creationId xmlns:a16="http://schemas.microsoft.com/office/drawing/2014/main" id="{3462DD1F-EDD0-E0D0-AE1A-AAFB27D1D2EF}"/>
              </a:ext>
            </a:extLst>
          </p:cNvPr>
          <p:cNvCxnSpPr>
            <a:cxnSpLocks/>
          </p:cNvCxnSpPr>
          <p:nvPr/>
        </p:nvCxnSpPr>
        <p:spPr>
          <a:xfrm flipH="1" flipV="1">
            <a:off x="10961649" y="1393902"/>
            <a:ext cx="289931" cy="1018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5F3DCEF-0252-D911-43C0-07E44C883FAC}"/>
              </a:ext>
            </a:extLst>
          </p:cNvPr>
          <p:cNvSpPr txBox="1"/>
          <p:nvPr/>
        </p:nvSpPr>
        <p:spPr>
          <a:xfrm>
            <a:off x="10599233" y="2393669"/>
            <a:ext cx="1304693" cy="338554"/>
          </a:xfrm>
          <a:prstGeom prst="rect">
            <a:avLst/>
          </a:prstGeom>
          <a:noFill/>
        </p:spPr>
        <p:txBody>
          <a:bodyPr wrap="square" rtlCol="0">
            <a:spAutoFit/>
          </a:bodyPr>
          <a:lstStyle/>
          <a:p>
            <a:pPr algn="ctr"/>
            <a:r>
              <a:rPr lang="en-US" sz="1600" dirty="0">
                <a:solidFill>
                  <a:srgbClr val="FF0000"/>
                </a:solidFill>
                <a:latin typeface="Arial Narrow" panose="020B0604020202020204" pitchFamily="34" charset="0"/>
                <a:cs typeface="Arial Narrow" panose="020B0604020202020204" pitchFamily="34" charset="0"/>
              </a:rPr>
              <a:t>PC = 115, 99%</a:t>
            </a:r>
          </a:p>
        </p:txBody>
      </p:sp>
      <p:sp>
        <p:nvSpPr>
          <p:cNvPr id="14" name="TextBox 13">
            <a:extLst>
              <a:ext uri="{FF2B5EF4-FFF2-40B4-BE49-F238E27FC236}">
                <a16:creationId xmlns:a16="http://schemas.microsoft.com/office/drawing/2014/main" id="{3AF9D7ED-6F10-BC8B-445A-C0C45B3C9533}"/>
              </a:ext>
            </a:extLst>
          </p:cNvPr>
          <p:cNvSpPr txBox="1"/>
          <p:nvPr/>
        </p:nvSpPr>
        <p:spPr>
          <a:xfrm>
            <a:off x="2291574" y="5348829"/>
            <a:ext cx="880388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Here, we can identify it at PC=45.  </a:t>
            </a:r>
          </a:p>
        </p:txBody>
      </p:sp>
      <p:pic>
        <p:nvPicPr>
          <p:cNvPr id="6" name="Content Placeholder 5" descr="A picture containing drawing&#10;&#10;Description automatically generated">
            <a:extLst>
              <a:ext uri="{FF2B5EF4-FFF2-40B4-BE49-F238E27FC236}">
                <a16:creationId xmlns:a16="http://schemas.microsoft.com/office/drawing/2014/main" id="{2C11188B-5CE5-A1BA-9944-EA9E1009E496}"/>
              </a:ext>
            </a:extLst>
          </p:cNvPr>
          <p:cNvPicPr>
            <a:picLocks noGrp="1" noChangeAspect="1"/>
          </p:cNvPicPr>
          <p:nvPr>
            <p:ph idx="1"/>
          </p:nvPr>
        </p:nvPicPr>
        <p:blipFill>
          <a:blip r:embed="rId4"/>
          <a:stretch>
            <a:fillRect/>
          </a:stretch>
        </p:blipFill>
        <p:spPr>
          <a:xfrm>
            <a:off x="128388" y="4763217"/>
            <a:ext cx="1472678" cy="2016724"/>
          </a:xfrm>
        </p:spPr>
      </p:pic>
    </p:spTree>
    <p:extLst>
      <p:ext uri="{BB962C8B-B14F-4D97-AF65-F5344CB8AC3E}">
        <p14:creationId xmlns:p14="http://schemas.microsoft.com/office/powerpoint/2010/main" val="80002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66C001-336B-E76B-786B-850C83224A2F}"/>
              </a:ext>
            </a:extLst>
          </p:cNvPr>
          <p:cNvPicPr>
            <a:picLocks noChangeAspect="1"/>
          </p:cNvPicPr>
          <p:nvPr/>
        </p:nvPicPr>
        <p:blipFill>
          <a:blip r:embed="rId2"/>
          <a:stretch>
            <a:fillRect/>
          </a:stretch>
        </p:blipFill>
        <p:spPr>
          <a:xfrm>
            <a:off x="0" y="44532"/>
            <a:ext cx="2895600" cy="1219200"/>
          </a:xfrm>
          <a:prstGeom prst="rect">
            <a:avLst/>
          </a:prstGeom>
        </p:spPr>
      </p:pic>
      <p:pic>
        <p:nvPicPr>
          <p:cNvPr id="5" name="Picture 4">
            <a:extLst>
              <a:ext uri="{FF2B5EF4-FFF2-40B4-BE49-F238E27FC236}">
                <a16:creationId xmlns:a16="http://schemas.microsoft.com/office/drawing/2014/main" id="{88537955-F73C-FE69-A3E4-E0734D4C7AE0}"/>
              </a:ext>
            </a:extLst>
          </p:cNvPr>
          <p:cNvPicPr>
            <a:picLocks noChangeAspect="1"/>
          </p:cNvPicPr>
          <p:nvPr/>
        </p:nvPicPr>
        <p:blipFill>
          <a:blip r:embed="rId3"/>
          <a:stretch>
            <a:fillRect/>
          </a:stretch>
        </p:blipFill>
        <p:spPr>
          <a:xfrm>
            <a:off x="0" y="1263732"/>
            <a:ext cx="3416300" cy="1104900"/>
          </a:xfrm>
          <a:prstGeom prst="rect">
            <a:avLst/>
          </a:prstGeom>
        </p:spPr>
      </p:pic>
      <p:pic>
        <p:nvPicPr>
          <p:cNvPr id="6" name="Picture 5">
            <a:extLst>
              <a:ext uri="{FF2B5EF4-FFF2-40B4-BE49-F238E27FC236}">
                <a16:creationId xmlns:a16="http://schemas.microsoft.com/office/drawing/2014/main" id="{88F5093A-721B-109E-D459-594C2B978D32}"/>
              </a:ext>
            </a:extLst>
          </p:cNvPr>
          <p:cNvPicPr>
            <a:picLocks noChangeAspect="1"/>
          </p:cNvPicPr>
          <p:nvPr/>
        </p:nvPicPr>
        <p:blipFill>
          <a:blip r:embed="rId4"/>
          <a:stretch>
            <a:fillRect/>
          </a:stretch>
        </p:blipFill>
        <p:spPr>
          <a:xfrm>
            <a:off x="0" y="2368632"/>
            <a:ext cx="1866900" cy="673100"/>
          </a:xfrm>
          <a:prstGeom prst="rect">
            <a:avLst/>
          </a:prstGeom>
        </p:spPr>
      </p:pic>
      <p:pic>
        <p:nvPicPr>
          <p:cNvPr id="7" name="Picture 6">
            <a:extLst>
              <a:ext uri="{FF2B5EF4-FFF2-40B4-BE49-F238E27FC236}">
                <a16:creationId xmlns:a16="http://schemas.microsoft.com/office/drawing/2014/main" id="{676F6622-C92F-D8A4-9F03-2818A44B7AB6}"/>
              </a:ext>
            </a:extLst>
          </p:cNvPr>
          <p:cNvPicPr>
            <a:picLocks noChangeAspect="1"/>
          </p:cNvPicPr>
          <p:nvPr/>
        </p:nvPicPr>
        <p:blipFill>
          <a:blip r:embed="rId5"/>
          <a:stretch>
            <a:fillRect/>
          </a:stretch>
        </p:blipFill>
        <p:spPr>
          <a:xfrm>
            <a:off x="0" y="3079669"/>
            <a:ext cx="5003800" cy="1409700"/>
          </a:xfrm>
          <a:prstGeom prst="rect">
            <a:avLst/>
          </a:prstGeom>
        </p:spPr>
      </p:pic>
      <p:pic>
        <p:nvPicPr>
          <p:cNvPr id="8" name="Picture 7">
            <a:extLst>
              <a:ext uri="{FF2B5EF4-FFF2-40B4-BE49-F238E27FC236}">
                <a16:creationId xmlns:a16="http://schemas.microsoft.com/office/drawing/2014/main" id="{5EB531F8-8E9B-6552-111E-E79C3AB4CAEC}"/>
              </a:ext>
            </a:extLst>
          </p:cNvPr>
          <p:cNvPicPr>
            <a:picLocks noChangeAspect="1"/>
          </p:cNvPicPr>
          <p:nvPr/>
        </p:nvPicPr>
        <p:blipFill>
          <a:blip r:embed="rId6"/>
          <a:stretch>
            <a:fillRect/>
          </a:stretch>
        </p:blipFill>
        <p:spPr>
          <a:xfrm>
            <a:off x="0" y="4527306"/>
            <a:ext cx="7861300" cy="1295400"/>
          </a:xfrm>
          <a:prstGeom prst="rect">
            <a:avLst/>
          </a:prstGeom>
        </p:spPr>
      </p:pic>
      <p:pic>
        <p:nvPicPr>
          <p:cNvPr id="9" name="Picture 8">
            <a:extLst>
              <a:ext uri="{FF2B5EF4-FFF2-40B4-BE49-F238E27FC236}">
                <a16:creationId xmlns:a16="http://schemas.microsoft.com/office/drawing/2014/main" id="{5DBA7601-FE77-0B49-8F6F-5BC22D3E313C}"/>
              </a:ext>
            </a:extLst>
          </p:cNvPr>
          <p:cNvPicPr>
            <a:picLocks noChangeAspect="1"/>
          </p:cNvPicPr>
          <p:nvPr/>
        </p:nvPicPr>
        <p:blipFill>
          <a:blip r:embed="rId7"/>
          <a:stretch>
            <a:fillRect/>
          </a:stretch>
        </p:blipFill>
        <p:spPr>
          <a:xfrm>
            <a:off x="0" y="5524500"/>
            <a:ext cx="4495800" cy="1333500"/>
          </a:xfrm>
          <a:prstGeom prst="rect">
            <a:avLst/>
          </a:prstGeom>
        </p:spPr>
      </p:pic>
      <p:pic>
        <p:nvPicPr>
          <p:cNvPr id="10" name="Picture 9">
            <a:extLst>
              <a:ext uri="{FF2B5EF4-FFF2-40B4-BE49-F238E27FC236}">
                <a16:creationId xmlns:a16="http://schemas.microsoft.com/office/drawing/2014/main" id="{F1B1B243-09F2-AA5D-9679-404BA4F5736A}"/>
              </a:ext>
            </a:extLst>
          </p:cNvPr>
          <p:cNvPicPr>
            <a:picLocks noChangeAspect="1"/>
          </p:cNvPicPr>
          <p:nvPr/>
        </p:nvPicPr>
        <p:blipFill rotWithShape="1">
          <a:blip r:embed="rId8"/>
          <a:srcRect t="34621" b="36496"/>
          <a:stretch/>
        </p:blipFill>
        <p:spPr>
          <a:xfrm>
            <a:off x="4711700" y="760023"/>
            <a:ext cx="7480300" cy="700645"/>
          </a:xfrm>
          <a:prstGeom prst="rect">
            <a:avLst/>
          </a:prstGeom>
        </p:spPr>
      </p:pic>
      <p:pic>
        <p:nvPicPr>
          <p:cNvPr id="11" name="Picture 10">
            <a:extLst>
              <a:ext uri="{FF2B5EF4-FFF2-40B4-BE49-F238E27FC236}">
                <a16:creationId xmlns:a16="http://schemas.microsoft.com/office/drawing/2014/main" id="{7F946FA4-03EF-8A78-ACE3-D540536EED45}"/>
              </a:ext>
            </a:extLst>
          </p:cNvPr>
          <p:cNvPicPr>
            <a:picLocks noChangeAspect="1"/>
          </p:cNvPicPr>
          <p:nvPr/>
        </p:nvPicPr>
        <p:blipFill rotWithShape="1">
          <a:blip r:embed="rId8"/>
          <a:srcRect t="-1804" r="46116" b="72920"/>
          <a:stretch/>
        </p:blipFill>
        <p:spPr>
          <a:xfrm>
            <a:off x="8161317" y="44532"/>
            <a:ext cx="4030683" cy="700645"/>
          </a:xfrm>
          <a:prstGeom prst="rect">
            <a:avLst/>
          </a:prstGeom>
        </p:spPr>
      </p:pic>
      <p:pic>
        <p:nvPicPr>
          <p:cNvPr id="12" name="Picture 11">
            <a:extLst>
              <a:ext uri="{FF2B5EF4-FFF2-40B4-BE49-F238E27FC236}">
                <a16:creationId xmlns:a16="http://schemas.microsoft.com/office/drawing/2014/main" id="{48F9ED18-1616-7DDF-4A0D-914A5B83A803}"/>
              </a:ext>
            </a:extLst>
          </p:cNvPr>
          <p:cNvPicPr>
            <a:picLocks noChangeAspect="1"/>
          </p:cNvPicPr>
          <p:nvPr/>
        </p:nvPicPr>
        <p:blipFill rotWithShape="1">
          <a:blip r:embed="rId8"/>
          <a:srcRect l="3493" t="69148" r="45800" b="3104"/>
          <a:stretch/>
        </p:blipFill>
        <p:spPr>
          <a:xfrm>
            <a:off x="8351402" y="1408381"/>
            <a:ext cx="3793011" cy="673101"/>
          </a:xfrm>
          <a:prstGeom prst="rect">
            <a:avLst/>
          </a:prstGeom>
        </p:spPr>
      </p:pic>
      <p:pic>
        <p:nvPicPr>
          <p:cNvPr id="13" name="Picture 12">
            <a:extLst>
              <a:ext uri="{FF2B5EF4-FFF2-40B4-BE49-F238E27FC236}">
                <a16:creationId xmlns:a16="http://schemas.microsoft.com/office/drawing/2014/main" id="{987AC0B8-483C-89FB-69FD-99FB2AA52A54}"/>
              </a:ext>
            </a:extLst>
          </p:cNvPr>
          <p:cNvPicPr>
            <a:picLocks noChangeAspect="1"/>
          </p:cNvPicPr>
          <p:nvPr/>
        </p:nvPicPr>
        <p:blipFill rotWithShape="1">
          <a:blip r:embed="rId9"/>
          <a:srcRect t="35465" b="29193"/>
          <a:stretch/>
        </p:blipFill>
        <p:spPr>
          <a:xfrm>
            <a:off x="4318000" y="2065834"/>
            <a:ext cx="7874000" cy="507201"/>
          </a:xfrm>
          <a:prstGeom prst="rect">
            <a:avLst/>
          </a:prstGeom>
        </p:spPr>
      </p:pic>
      <p:pic>
        <p:nvPicPr>
          <p:cNvPr id="14" name="Picture 13">
            <a:extLst>
              <a:ext uri="{FF2B5EF4-FFF2-40B4-BE49-F238E27FC236}">
                <a16:creationId xmlns:a16="http://schemas.microsoft.com/office/drawing/2014/main" id="{502025AB-7057-F974-303E-0DC12AD18FBF}"/>
              </a:ext>
            </a:extLst>
          </p:cNvPr>
          <p:cNvPicPr>
            <a:picLocks noChangeAspect="1"/>
          </p:cNvPicPr>
          <p:nvPr/>
        </p:nvPicPr>
        <p:blipFill rotWithShape="1">
          <a:blip r:embed="rId10"/>
          <a:srcRect t="14814"/>
          <a:stretch/>
        </p:blipFill>
        <p:spPr>
          <a:xfrm>
            <a:off x="9563100" y="2533548"/>
            <a:ext cx="2628900" cy="1190053"/>
          </a:xfrm>
          <a:prstGeom prst="rect">
            <a:avLst/>
          </a:prstGeom>
        </p:spPr>
      </p:pic>
      <p:pic>
        <p:nvPicPr>
          <p:cNvPr id="15" name="Picture 14">
            <a:extLst>
              <a:ext uri="{FF2B5EF4-FFF2-40B4-BE49-F238E27FC236}">
                <a16:creationId xmlns:a16="http://schemas.microsoft.com/office/drawing/2014/main" id="{0EB61067-9FAF-45D2-C73C-9AEC6E7B7D09}"/>
              </a:ext>
            </a:extLst>
          </p:cNvPr>
          <p:cNvPicPr>
            <a:picLocks noChangeAspect="1"/>
          </p:cNvPicPr>
          <p:nvPr/>
        </p:nvPicPr>
        <p:blipFill rotWithShape="1">
          <a:blip r:embed="rId11"/>
          <a:srcRect t="15728"/>
          <a:stretch/>
        </p:blipFill>
        <p:spPr>
          <a:xfrm>
            <a:off x="6652613" y="3715790"/>
            <a:ext cx="5491800" cy="685637"/>
          </a:xfrm>
          <a:prstGeom prst="rect">
            <a:avLst/>
          </a:prstGeom>
        </p:spPr>
      </p:pic>
      <p:pic>
        <p:nvPicPr>
          <p:cNvPr id="16" name="Picture 15">
            <a:extLst>
              <a:ext uri="{FF2B5EF4-FFF2-40B4-BE49-F238E27FC236}">
                <a16:creationId xmlns:a16="http://schemas.microsoft.com/office/drawing/2014/main" id="{0BF0C00D-718C-0163-A80C-E77F5945A9D3}"/>
              </a:ext>
            </a:extLst>
          </p:cNvPr>
          <p:cNvPicPr>
            <a:picLocks noChangeAspect="1"/>
          </p:cNvPicPr>
          <p:nvPr/>
        </p:nvPicPr>
        <p:blipFill rotWithShape="1">
          <a:blip r:embed="rId12"/>
          <a:srcRect t="10022"/>
          <a:stretch/>
        </p:blipFill>
        <p:spPr>
          <a:xfrm>
            <a:off x="9004300" y="4340482"/>
            <a:ext cx="3187700" cy="685637"/>
          </a:xfrm>
          <a:prstGeom prst="rect">
            <a:avLst/>
          </a:prstGeom>
        </p:spPr>
      </p:pic>
      <p:pic>
        <p:nvPicPr>
          <p:cNvPr id="17" name="Picture 16">
            <a:extLst>
              <a:ext uri="{FF2B5EF4-FFF2-40B4-BE49-F238E27FC236}">
                <a16:creationId xmlns:a16="http://schemas.microsoft.com/office/drawing/2014/main" id="{4E93CDE3-1EF3-F483-60BB-39210C16A0A3}"/>
              </a:ext>
            </a:extLst>
          </p:cNvPr>
          <p:cNvPicPr>
            <a:picLocks noChangeAspect="1"/>
          </p:cNvPicPr>
          <p:nvPr/>
        </p:nvPicPr>
        <p:blipFill>
          <a:blip r:embed="rId13"/>
          <a:stretch>
            <a:fillRect/>
          </a:stretch>
        </p:blipFill>
        <p:spPr>
          <a:xfrm>
            <a:off x="10099713" y="4968119"/>
            <a:ext cx="2044700" cy="660400"/>
          </a:xfrm>
          <a:prstGeom prst="rect">
            <a:avLst/>
          </a:prstGeom>
        </p:spPr>
      </p:pic>
      <p:pic>
        <p:nvPicPr>
          <p:cNvPr id="18" name="Picture 17">
            <a:extLst>
              <a:ext uri="{FF2B5EF4-FFF2-40B4-BE49-F238E27FC236}">
                <a16:creationId xmlns:a16="http://schemas.microsoft.com/office/drawing/2014/main" id="{93CDD162-DBA3-EF4B-3045-9B3B5638558D}"/>
              </a:ext>
            </a:extLst>
          </p:cNvPr>
          <p:cNvPicPr>
            <a:picLocks noChangeAspect="1"/>
          </p:cNvPicPr>
          <p:nvPr/>
        </p:nvPicPr>
        <p:blipFill>
          <a:blip r:embed="rId14"/>
          <a:stretch>
            <a:fillRect/>
          </a:stretch>
        </p:blipFill>
        <p:spPr>
          <a:xfrm>
            <a:off x="9065603" y="5562600"/>
            <a:ext cx="3126397" cy="1295400"/>
          </a:xfrm>
          <a:prstGeom prst="rect">
            <a:avLst/>
          </a:prstGeom>
        </p:spPr>
      </p:pic>
      <p:sp>
        <p:nvSpPr>
          <p:cNvPr id="19" name="Rectangle 18">
            <a:extLst>
              <a:ext uri="{FF2B5EF4-FFF2-40B4-BE49-F238E27FC236}">
                <a16:creationId xmlns:a16="http://schemas.microsoft.com/office/drawing/2014/main" id="{000E1E22-1E01-B054-0E84-EBAF97299D4B}"/>
              </a:ext>
            </a:extLst>
          </p:cNvPr>
          <p:cNvSpPr/>
          <p:nvPr/>
        </p:nvSpPr>
        <p:spPr>
          <a:xfrm>
            <a:off x="1179615" y="0"/>
            <a:ext cx="9832769" cy="685800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C841CC-FA3C-2947-B7B2-26003DB2A64B}"/>
              </a:ext>
            </a:extLst>
          </p:cNvPr>
          <p:cNvSpPr>
            <a:spLocks noGrp="1"/>
          </p:cNvSpPr>
          <p:nvPr>
            <p:ph type="title"/>
          </p:nvPr>
        </p:nvSpPr>
        <p:spPr>
          <a:xfrm>
            <a:off x="1377538" y="365125"/>
            <a:ext cx="9976262" cy="1325563"/>
          </a:xfrm>
        </p:spPr>
        <p:txBody>
          <a:bodyPr/>
          <a:lstStyle/>
          <a:p>
            <a:r>
              <a:rPr lang="en-US" b="1" dirty="0">
                <a:latin typeface="Arial" panose="020B0604020202020204" pitchFamily="34" charset="0"/>
                <a:cs typeface="Arial" panose="020B0604020202020204" pitchFamily="34" charset="0"/>
              </a:rPr>
              <a:t>Objectives</a:t>
            </a:r>
          </a:p>
        </p:txBody>
      </p:sp>
      <p:sp>
        <p:nvSpPr>
          <p:cNvPr id="3" name="Content Placeholder 2">
            <a:extLst>
              <a:ext uri="{FF2B5EF4-FFF2-40B4-BE49-F238E27FC236}">
                <a16:creationId xmlns:a16="http://schemas.microsoft.com/office/drawing/2014/main" id="{83D3589A-CA5E-893A-795A-6CDF5EB13BC1}"/>
              </a:ext>
            </a:extLst>
          </p:cNvPr>
          <p:cNvSpPr>
            <a:spLocks noGrp="1"/>
          </p:cNvSpPr>
          <p:nvPr>
            <p:ph idx="1"/>
          </p:nvPr>
        </p:nvSpPr>
        <p:spPr>
          <a:xfrm>
            <a:off x="1521030" y="1825625"/>
            <a:ext cx="9250757" cy="4351338"/>
          </a:xfrm>
        </p:spPr>
        <p:txBody>
          <a:bodyPr/>
          <a:lstStyle/>
          <a:p>
            <a:r>
              <a:rPr lang="en-PH" dirty="0">
                <a:latin typeface="Arial" panose="020B0604020202020204" pitchFamily="34" charset="0"/>
                <a:cs typeface="Arial" panose="020B0604020202020204" pitchFamily="34" charset="0"/>
              </a:rPr>
              <a:t>Derive eigenvectors and their eigenvalues from image (this activity) and spectral data (next activity). </a:t>
            </a:r>
          </a:p>
          <a:p>
            <a:r>
              <a:rPr lang="en-PH" dirty="0">
                <a:latin typeface="Arial" panose="020B0604020202020204" pitchFamily="34" charset="0"/>
                <a:cs typeface="Arial" panose="020B0604020202020204" pitchFamily="34" charset="0"/>
              </a:rPr>
              <a:t>Convert a digital camera into a spectral imager using principal components analysis (next activity).</a:t>
            </a:r>
          </a:p>
          <a:p>
            <a:r>
              <a:rPr lang="en-PH" dirty="0">
                <a:latin typeface="Arial" panose="020B0604020202020204" pitchFamily="34" charset="0"/>
                <a:cs typeface="Arial" panose="020B0604020202020204" pitchFamily="34" charset="0"/>
              </a:rPr>
              <a:t>Reconstruct images of faces using PCA.</a:t>
            </a: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607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73F9A1-DB34-CB85-7650-315CFDBC0B55}"/>
              </a:ext>
            </a:extLst>
          </p:cNvPr>
          <p:cNvSpPr>
            <a:spLocks noGrp="1"/>
          </p:cNvSpPr>
          <p:nvPr>
            <p:ph idx="1"/>
          </p:nvPr>
        </p:nvSpPr>
        <p:spPr>
          <a:xfrm>
            <a:off x="157975" y="476327"/>
            <a:ext cx="10515600" cy="482677"/>
          </a:xfrm>
        </p:spPr>
        <p:txBody>
          <a:bodyPr>
            <a:normAutofit/>
          </a:bodyPr>
          <a:lstStyle/>
          <a:p>
            <a:pPr marL="0" indent="0">
              <a:buNone/>
            </a:pPr>
            <a:r>
              <a:rPr lang="en-US" sz="1600" dirty="0">
                <a:latin typeface="Arial" panose="020B0604020202020204" pitchFamily="34" charset="0"/>
                <a:cs typeface="Arial" panose="020B0604020202020204" pitchFamily="34" charset="0"/>
              </a:rPr>
              <a:t>I also tried adjusting the reshape size. Instead of 50 by 50, I made it 100 by 100.</a:t>
            </a:r>
          </a:p>
        </p:txBody>
      </p:sp>
      <p:sp>
        <p:nvSpPr>
          <p:cNvPr id="4" name="TextBox 3">
            <a:extLst>
              <a:ext uri="{FF2B5EF4-FFF2-40B4-BE49-F238E27FC236}">
                <a16:creationId xmlns:a16="http://schemas.microsoft.com/office/drawing/2014/main" id="{7477B6B3-D9C3-D32B-37DA-EA1D7FA15E2C}"/>
              </a:ext>
            </a:extLst>
          </p:cNvPr>
          <p:cNvSpPr txBox="1"/>
          <p:nvPr/>
        </p:nvSpPr>
        <p:spPr>
          <a:xfrm>
            <a:off x="-1" y="0"/>
            <a:ext cx="12192001" cy="338554"/>
          </a:xfrm>
          <a:prstGeom prst="rect">
            <a:avLst/>
          </a:prstGeom>
          <a:solidFill>
            <a:schemeClr val="accent2">
              <a:lumMod val="40000"/>
              <a:lumOff val="60000"/>
            </a:schemeClr>
          </a:solidFill>
          <a:ln>
            <a:solidFill>
              <a:schemeClr val="tx1"/>
            </a:solidFill>
          </a:ln>
        </p:spPr>
        <p:txBody>
          <a:bodyPr wrap="square" rtlCol="0">
            <a:spAutoFit/>
          </a:bodyPr>
          <a:lstStyle/>
          <a:p>
            <a:r>
              <a:rPr lang="en-US" sz="1600" b="1" dirty="0">
                <a:latin typeface="Arial" panose="020B0604020202020204" pitchFamily="34" charset="0"/>
                <a:cs typeface="Arial" panose="020B0604020202020204" pitchFamily="34" charset="0"/>
              </a:rPr>
              <a:t>Sample of rendered flower painting for various principal components with size 100 by 100 (PC=90 min for 95% contribution)  </a:t>
            </a:r>
          </a:p>
        </p:txBody>
      </p:sp>
      <p:pic>
        <p:nvPicPr>
          <p:cNvPr id="5" name="Picture 4">
            <a:extLst>
              <a:ext uri="{FF2B5EF4-FFF2-40B4-BE49-F238E27FC236}">
                <a16:creationId xmlns:a16="http://schemas.microsoft.com/office/drawing/2014/main" id="{6DF353EC-2B32-03F1-EFC7-81E8DA058F30}"/>
              </a:ext>
            </a:extLst>
          </p:cNvPr>
          <p:cNvPicPr>
            <a:picLocks noChangeAspect="1"/>
          </p:cNvPicPr>
          <p:nvPr/>
        </p:nvPicPr>
        <p:blipFill>
          <a:blip r:embed="rId2"/>
          <a:stretch>
            <a:fillRect/>
          </a:stretch>
        </p:blipFill>
        <p:spPr>
          <a:xfrm>
            <a:off x="1005467" y="862630"/>
            <a:ext cx="5310371" cy="2984542"/>
          </a:xfrm>
          <a:prstGeom prst="rect">
            <a:avLst/>
          </a:prstGeom>
        </p:spPr>
      </p:pic>
      <p:pic>
        <p:nvPicPr>
          <p:cNvPr id="6" name="Picture 5">
            <a:extLst>
              <a:ext uri="{FF2B5EF4-FFF2-40B4-BE49-F238E27FC236}">
                <a16:creationId xmlns:a16="http://schemas.microsoft.com/office/drawing/2014/main" id="{020EF851-628D-7489-A21E-D3885D4640BA}"/>
              </a:ext>
            </a:extLst>
          </p:cNvPr>
          <p:cNvPicPr>
            <a:picLocks noChangeAspect="1"/>
          </p:cNvPicPr>
          <p:nvPr/>
        </p:nvPicPr>
        <p:blipFill>
          <a:blip r:embed="rId3"/>
          <a:stretch>
            <a:fillRect/>
          </a:stretch>
        </p:blipFill>
        <p:spPr>
          <a:xfrm>
            <a:off x="1038919" y="4016778"/>
            <a:ext cx="5227849" cy="2841222"/>
          </a:xfrm>
          <a:prstGeom prst="rect">
            <a:avLst/>
          </a:prstGeom>
        </p:spPr>
      </p:pic>
      <p:sp>
        <p:nvSpPr>
          <p:cNvPr id="7" name="TextBox 6">
            <a:extLst>
              <a:ext uri="{FF2B5EF4-FFF2-40B4-BE49-F238E27FC236}">
                <a16:creationId xmlns:a16="http://schemas.microsoft.com/office/drawing/2014/main" id="{35E96D19-0478-90FC-8D8F-9A78373F72AC}"/>
              </a:ext>
            </a:extLst>
          </p:cNvPr>
          <p:cNvSpPr txBox="1"/>
          <p:nvPr/>
        </p:nvSpPr>
        <p:spPr>
          <a:xfrm>
            <a:off x="0" y="2251708"/>
            <a:ext cx="1135566"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50 by 50</a:t>
            </a:r>
          </a:p>
        </p:txBody>
      </p:sp>
      <p:sp>
        <p:nvSpPr>
          <p:cNvPr id="8" name="TextBox 7">
            <a:extLst>
              <a:ext uri="{FF2B5EF4-FFF2-40B4-BE49-F238E27FC236}">
                <a16:creationId xmlns:a16="http://schemas.microsoft.com/office/drawing/2014/main" id="{51D05F8D-265D-AF13-8B3C-DBB5788E9729}"/>
              </a:ext>
            </a:extLst>
          </p:cNvPr>
          <p:cNvSpPr txBox="1"/>
          <p:nvPr/>
        </p:nvSpPr>
        <p:spPr>
          <a:xfrm>
            <a:off x="-1" y="5298402"/>
            <a:ext cx="1135566"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100 by 100</a:t>
            </a:r>
          </a:p>
        </p:txBody>
      </p:sp>
      <p:pic>
        <p:nvPicPr>
          <p:cNvPr id="9" name="Content Placeholder 5">
            <a:extLst>
              <a:ext uri="{FF2B5EF4-FFF2-40B4-BE49-F238E27FC236}">
                <a16:creationId xmlns:a16="http://schemas.microsoft.com/office/drawing/2014/main" id="{14B6491D-4051-52FB-7CF8-96CEACFB7D1D}"/>
              </a:ext>
            </a:extLst>
          </p:cNvPr>
          <p:cNvPicPr>
            <a:picLocks noChangeAspect="1"/>
          </p:cNvPicPr>
          <p:nvPr/>
        </p:nvPicPr>
        <p:blipFill>
          <a:blip r:embed="rId4"/>
          <a:stretch>
            <a:fillRect/>
          </a:stretch>
        </p:blipFill>
        <p:spPr>
          <a:xfrm>
            <a:off x="7544243" y="1022199"/>
            <a:ext cx="3562371" cy="2742939"/>
          </a:xfrm>
          <a:prstGeom prst="rect">
            <a:avLst/>
          </a:prstGeom>
        </p:spPr>
      </p:pic>
      <p:cxnSp>
        <p:nvCxnSpPr>
          <p:cNvPr id="10" name="Straight Arrow Connector 9">
            <a:extLst>
              <a:ext uri="{FF2B5EF4-FFF2-40B4-BE49-F238E27FC236}">
                <a16:creationId xmlns:a16="http://schemas.microsoft.com/office/drawing/2014/main" id="{0B589D5E-C235-7030-062E-7ABE6030F862}"/>
              </a:ext>
            </a:extLst>
          </p:cNvPr>
          <p:cNvCxnSpPr>
            <a:cxnSpLocks/>
          </p:cNvCxnSpPr>
          <p:nvPr/>
        </p:nvCxnSpPr>
        <p:spPr>
          <a:xfrm flipV="1">
            <a:off x="9330785" y="1475586"/>
            <a:ext cx="306659" cy="50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97785CE-715F-2151-4D98-D4C082D425C0}"/>
              </a:ext>
            </a:extLst>
          </p:cNvPr>
          <p:cNvSpPr txBox="1"/>
          <p:nvPr/>
        </p:nvSpPr>
        <p:spPr>
          <a:xfrm>
            <a:off x="8695166" y="1995937"/>
            <a:ext cx="1304693" cy="276999"/>
          </a:xfrm>
          <a:prstGeom prst="rect">
            <a:avLst/>
          </a:prstGeom>
          <a:noFill/>
        </p:spPr>
        <p:txBody>
          <a:bodyPr wrap="square" rtlCol="0">
            <a:spAutoFit/>
          </a:bodyPr>
          <a:lstStyle/>
          <a:p>
            <a:pPr algn="ctr"/>
            <a:r>
              <a:rPr lang="en-US" sz="1200" dirty="0">
                <a:solidFill>
                  <a:srgbClr val="FF0000"/>
                </a:solidFill>
                <a:latin typeface="Arial Narrow" panose="020B0604020202020204" pitchFamily="34" charset="0"/>
                <a:cs typeface="Arial Narrow" panose="020B0604020202020204" pitchFamily="34" charset="0"/>
              </a:rPr>
              <a:t>PC = 80, 95%</a:t>
            </a:r>
          </a:p>
        </p:txBody>
      </p:sp>
      <p:cxnSp>
        <p:nvCxnSpPr>
          <p:cNvPr id="12" name="Straight Arrow Connector 11">
            <a:extLst>
              <a:ext uri="{FF2B5EF4-FFF2-40B4-BE49-F238E27FC236}">
                <a16:creationId xmlns:a16="http://schemas.microsoft.com/office/drawing/2014/main" id="{2C2E8CE7-398F-8636-1CDE-ED44CF728DB6}"/>
              </a:ext>
            </a:extLst>
          </p:cNvPr>
          <p:cNvCxnSpPr>
            <a:cxnSpLocks/>
          </p:cNvCxnSpPr>
          <p:nvPr/>
        </p:nvCxnSpPr>
        <p:spPr>
          <a:xfrm flipH="1" flipV="1">
            <a:off x="10162943" y="1402207"/>
            <a:ext cx="289931" cy="10187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520D642-DC20-0DDB-D14B-DBB933E11205}"/>
              </a:ext>
            </a:extLst>
          </p:cNvPr>
          <p:cNvSpPr txBox="1"/>
          <p:nvPr/>
        </p:nvSpPr>
        <p:spPr>
          <a:xfrm>
            <a:off x="9934343" y="2413045"/>
            <a:ext cx="1027307" cy="276999"/>
          </a:xfrm>
          <a:prstGeom prst="rect">
            <a:avLst/>
          </a:prstGeom>
          <a:noFill/>
        </p:spPr>
        <p:txBody>
          <a:bodyPr wrap="square" rtlCol="0">
            <a:spAutoFit/>
          </a:bodyPr>
          <a:lstStyle/>
          <a:p>
            <a:pPr algn="ctr"/>
            <a:r>
              <a:rPr lang="en-US" sz="1200" dirty="0">
                <a:solidFill>
                  <a:srgbClr val="FF0000"/>
                </a:solidFill>
                <a:latin typeface="Arial Narrow" panose="020B0604020202020204" pitchFamily="34" charset="0"/>
                <a:cs typeface="Arial Narrow" panose="020B0604020202020204" pitchFamily="34" charset="0"/>
              </a:rPr>
              <a:t>PC = 115, 99%</a:t>
            </a:r>
          </a:p>
        </p:txBody>
      </p:sp>
      <p:pic>
        <p:nvPicPr>
          <p:cNvPr id="14" name="Picture 13">
            <a:extLst>
              <a:ext uri="{FF2B5EF4-FFF2-40B4-BE49-F238E27FC236}">
                <a16:creationId xmlns:a16="http://schemas.microsoft.com/office/drawing/2014/main" id="{355D3A1E-9301-C8A9-4324-3704768ADBA8}"/>
              </a:ext>
            </a:extLst>
          </p:cNvPr>
          <p:cNvPicPr>
            <a:picLocks noChangeAspect="1"/>
          </p:cNvPicPr>
          <p:nvPr/>
        </p:nvPicPr>
        <p:blipFill>
          <a:blip r:embed="rId5"/>
          <a:stretch>
            <a:fillRect/>
          </a:stretch>
        </p:blipFill>
        <p:spPr>
          <a:xfrm>
            <a:off x="7581673" y="3971762"/>
            <a:ext cx="3531677" cy="2760229"/>
          </a:xfrm>
          <a:prstGeom prst="rect">
            <a:avLst/>
          </a:prstGeom>
        </p:spPr>
      </p:pic>
      <p:cxnSp>
        <p:nvCxnSpPr>
          <p:cNvPr id="15" name="Straight Arrow Connector 14">
            <a:extLst>
              <a:ext uri="{FF2B5EF4-FFF2-40B4-BE49-F238E27FC236}">
                <a16:creationId xmlns:a16="http://schemas.microsoft.com/office/drawing/2014/main" id="{7721D201-A9BC-6609-920F-9037F1C758DF}"/>
              </a:ext>
            </a:extLst>
          </p:cNvPr>
          <p:cNvCxnSpPr>
            <a:cxnSpLocks/>
          </p:cNvCxnSpPr>
          <p:nvPr/>
        </p:nvCxnSpPr>
        <p:spPr>
          <a:xfrm flipV="1">
            <a:off x="9484114" y="4218525"/>
            <a:ext cx="306659" cy="5092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62DBE434-D7D0-4879-EDEF-8788E27D7C75}"/>
              </a:ext>
            </a:extLst>
          </p:cNvPr>
          <p:cNvSpPr txBox="1"/>
          <p:nvPr/>
        </p:nvSpPr>
        <p:spPr>
          <a:xfrm>
            <a:off x="8831767" y="4775976"/>
            <a:ext cx="1304693" cy="276999"/>
          </a:xfrm>
          <a:prstGeom prst="rect">
            <a:avLst/>
          </a:prstGeom>
          <a:noFill/>
        </p:spPr>
        <p:txBody>
          <a:bodyPr wrap="square" rtlCol="0">
            <a:spAutoFit/>
          </a:bodyPr>
          <a:lstStyle/>
          <a:p>
            <a:pPr algn="ctr"/>
            <a:r>
              <a:rPr lang="en-US" sz="1200" dirty="0">
                <a:solidFill>
                  <a:srgbClr val="FF0000"/>
                </a:solidFill>
                <a:latin typeface="Arial Narrow" panose="020B0604020202020204" pitchFamily="34" charset="0"/>
                <a:cs typeface="Arial Narrow" panose="020B0604020202020204" pitchFamily="34" charset="0"/>
              </a:rPr>
              <a:t>PC = 90, 95%</a:t>
            </a:r>
          </a:p>
        </p:txBody>
      </p:sp>
      <p:cxnSp>
        <p:nvCxnSpPr>
          <p:cNvPr id="17" name="Straight Arrow Connector 16">
            <a:extLst>
              <a:ext uri="{FF2B5EF4-FFF2-40B4-BE49-F238E27FC236}">
                <a16:creationId xmlns:a16="http://schemas.microsoft.com/office/drawing/2014/main" id="{1A4B67D0-18FC-7545-5969-7724051482A0}"/>
              </a:ext>
            </a:extLst>
          </p:cNvPr>
          <p:cNvCxnSpPr>
            <a:cxnSpLocks/>
          </p:cNvCxnSpPr>
          <p:nvPr/>
        </p:nvCxnSpPr>
        <p:spPr>
          <a:xfrm flipV="1">
            <a:off x="10375980" y="4080890"/>
            <a:ext cx="0" cy="10750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A6A353E-AD93-EB65-8C9F-44918A88FB04}"/>
              </a:ext>
            </a:extLst>
          </p:cNvPr>
          <p:cNvSpPr txBox="1"/>
          <p:nvPr/>
        </p:nvSpPr>
        <p:spPr>
          <a:xfrm>
            <a:off x="9934343" y="5159902"/>
            <a:ext cx="1027307" cy="461665"/>
          </a:xfrm>
          <a:prstGeom prst="rect">
            <a:avLst/>
          </a:prstGeom>
          <a:noFill/>
        </p:spPr>
        <p:txBody>
          <a:bodyPr wrap="square" rtlCol="0">
            <a:spAutoFit/>
          </a:bodyPr>
          <a:lstStyle/>
          <a:p>
            <a:pPr algn="ctr"/>
            <a:r>
              <a:rPr lang="en-US" sz="1200" dirty="0">
                <a:solidFill>
                  <a:srgbClr val="FF0000"/>
                </a:solidFill>
                <a:latin typeface="Arial Narrow" panose="020B0604020202020204" pitchFamily="34" charset="0"/>
                <a:cs typeface="Arial Narrow" panose="020B0604020202020204" pitchFamily="34" charset="0"/>
              </a:rPr>
              <a:t>PC = 120, 99%</a:t>
            </a:r>
          </a:p>
        </p:txBody>
      </p:sp>
    </p:spTree>
    <p:extLst>
      <p:ext uri="{BB962C8B-B14F-4D97-AF65-F5344CB8AC3E}">
        <p14:creationId xmlns:p14="http://schemas.microsoft.com/office/powerpoint/2010/main" val="225001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873F9A1-DB34-CB85-7650-315CFDBC0B55}"/>
              </a:ext>
            </a:extLst>
          </p:cNvPr>
          <p:cNvSpPr>
            <a:spLocks noGrp="1"/>
          </p:cNvSpPr>
          <p:nvPr>
            <p:ph idx="1"/>
          </p:nvPr>
        </p:nvSpPr>
        <p:spPr>
          <a:xfrm>
            <a:off x="157975" y="476327"/>
            <a:ext cx="10515600" cy="482677"/>
          </a:xfrm>
        </p:spPr>
        <p:txBody>
          <a:bodyPr>
            <a:normAutofit/>
          </a:bodyPr>
          <a:lstStyle/>
          <a:p>
            <a:pPr marL="0" indent="0">
              <a:buNone/>
            </a:pPr>
            <a:r>
              <a:rPr lang="en-US" sz="1600" dirty="0">
                <a:latin typeface="Arial" panose="020B0604020202020204" pitchFamily="34" charset="0"/>
                <a:cs typeface="Arial" panose="020B0604020202020204" pitchFamily="34" charset="0"/>
              </a:rPr>
              <a:t>As we can observes, higher size gives better results.</a:t>
            </a:r>
          </a:p>
        </p:txBody>
      </p:sp>
      <p:sp>
        <p:nvSpPr>
          <p:cNvPr id="4" name="TextBox 3">
            <a:extLst>
              <a:ext uri="{FF2B5EF4-FFF2-40B4-BE49-F238E27FC236}">
                <a16:creationId xmlns:a16="http://schemas.microsoft.com/office/drawing/2014/main" id="{7477B6B3-D9C3-D32B-37DA-EA1D7FA15E2C}"/>
              </a:ext>
            </a:extLst>
          </p:cNvPr>
          <p:cNvSpPr txBox="1"/>
          <p:nvPr/>
        </p:nvSpPr>
        <p:spPr>
          <a:xfrm>
            <a:off x="-1" y="0"/>
            <a:ext cx="12192001" cy="338554"/>
          </a:xfrm>
          <a:prstGeom prst="rect">
            <a:avLst/>
          </a:prstGeom>
          <a:solidFill>
            <a:schemeClr val="accent2">
              <a:lumMod val="40000"/>
              <a:lumOff val="60000"/>
            </a:schemeClr>
          </a:solidFill>
          <a:ln>
            <a:solidFill>
              <a:schemeClr val="tx1"/>
            </a:solidFill>
          </a:ln>
        </p:spPr>
        <p:txBody>
          <a:bodyPr wrap="square" rtlCol="0">
            <a:spAutoFit/>
          </a:bodyPr>
          <a:lstStyle/>
          <a:p>
            <a:r>
              <a:rPr lang="en-US" sz="1600" b="1" dirty="0">
                <a:latin typeface="Arial" panose="020B0604020202020204" pitchFamily="34" charset="0"/>
                <a:cs typeface="Arial" panose="020B0604020202020204" pitchFamily="34" charset="0"/>
              </a:rPr>
              <a:t>Sample of rendered flower painting for various principal components with size 100 by 100 (PC=90 min for 95% contribution)  </a:t>
            </a:r>
          </a:p>
        </p:txBody>
      </p:sp>
      <p:sp>
        <p:nvSpPr>
          <p:cNvPr id="7" name="TextBox 6">
            <a:extLst>
              <a:ext uri="{FF2B5EF4-FFF2-40B4-BE49-F238E27FC236}">
                <a16:creationId xmlns:a16="http://schemas.microsoft.com/office/drawing/2014/main" id="{35E96D19-0478-90FC-8D8F-9A78373F72AC}"/>
              </a:ext>
            </a:extLst>
          </p:cNvPr>
          <p:cNvSpPr txBox="1"/>
          <p:nvPr/>
        </p:nvSpPr>
        <p:spPr>
          <a:xfrm>
            <a:off x="0" y="2251708"/>
            <a:ext cx="1135566"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50 by 50</a:t>
            </a:r>
          </a:p>
        </p:txBody>
      </p:sp>
      <p:sp>
        <p:nvSpPr>
          <p:cNvPr id="8" name="TextBox 7">
            <a:extLst>
              <a:ext uri="{FF2B5EF4-FFF2-40B4-BE49-F238E27FC236}">
                <a16:creationId xmlns:a16="http://schemas.microsoft.com/office/drawing/2014/main" id="{51D05F8D-265D-AF13-8B3C-DBB5788E9729}"/>
              </a:ext>
            </a:extLst>
          </p:cNvPr>
          <p:cNvSpPr txBox="1"/>
          <p:nvPr/>
        </p:nvSpPr>
        <p:spPr>
          <a:xfrm>
            <a:off x="-1" y="5298402"/>
            <a:ext cx="1135566" cy="338554"/>
          </a:xfrm>
          <a:prstGeom prst="rect">
            <a:avLst/>
          </a:prstGeom>
          <a:noFill/>
        </p:spPr>
        <p:txBody>
          <a:bodyPr wrap="square" rtlCol="0">
            <a:spAutoFit/>
          </a:bodyPr>
          <a:lstStyle/>
          <a:p>
            <a:r>
              <a:rPr lang="en-US" sz="1600" dirty="0">
                <a:latin typeface="Arial Narrow" panose="020B0604020202020204" pitchFamily="34" charset="0"/>
                <a:cs typeface="Arial Narrow" panose="020B0604020202020204" pitchFamily="34" charset="0"/>
              </a:rPr>
              <a:t>100 by 100</a:t>
            </a:r>
          </a:p>
        </p:txBody>
      </p:sp>
      <p:pic>
        <p:nvPicPr>
          <p:cNvPr id="20" name="Picture 19">
            <a:extLst>
              <a:ext uri="{FF2B5EF4-FFF2-40B4-BE49-F238E27FC236}">
                <a16:creationId xmlns:a16="http://schemas.microsoft.com/office/drawing/2014/main" id="{9652469B-0D4F-800F-8849-A002CEED689A}"/>
              </a:ext>
            </a:extLst>
          </p:cNvPr>
          <p:cNvPicPr>
            <a:picLocks noChangeAspect="1"/>
          </p:cNvPicPr>
          <p:nvPr/>
        </p:nvPicPr>
        <p:blipFill>
          <a:blip r:embed="rId2"/>
          <a:stretch>
            <a:fillRect/>
          </a:stretch>
        </p:blipFill>
        <p:spPr>
          <a:xfrm>
            <a:off x="903448" y="926652"/>
            <a:ext cx="5192551" cy="2918325"/>
          </a:xfrm>
          <a:prstGeom prst="rect">
            <a:avLst/>
          </a:prstGeom>
        </p:spPr>
      </p:pic>
      <p:pic>
        <p:nvPicPr>
          <p:cNvPr id="21" name="Picture 20">
            <a:extLst>
              <a:ext uri="{FF2B5EF4-FFF2-40B4-BE49-F238E27FC236}">
                <a16:creationId xmlns:a16="http://schemas.microsoft.com/office/drawing/2014/main" id="{396583C8-2BF7-9DED-69D5-13B46ABE2979}"/>
              </a:ext>
            </a:extLst>
          </p:cNvPr>
          <p:cNvPicPr>
            <a:picLocks noChangeAspect="1"/>
          </p:cNvPicPr>
          <p:nvPr/>
        </p:nvPicPr>
        <p:blipFill>
          <a:blip r:embed="rId3"/>
          <a:stretch>
            <a:fillRect/>
          </a:stretch>
        </p:blipFill>
        <p:spPr>
          <a:xfrm>
            <a:off x="941817" y="4077513"/>
            <a:ext cx="5115811" cy="2780332"/>
          </a:xfrm>
          <a:prstGeom prst="rect">
            <a:avLst/>
          </a:prstGeom>
        </p:spPr>
      </p:pic>
      <p:pic>
        <p:nvPicPr>
          <p:cNvPr id="22" name="Picture 21">
            <a:extLst>
              <a:ext uri="{FF2B5EF4-FFF2-40B4-BE49-F238E27FC236}">
                <a16:creationId xmlns:a16="http://schemas.microsoft.com/office/drawing/2014/main" id="{55333B6D-59FD-1584-7BB0-5717ED1FE823}"/>
              </a:ext>
            </a:extLst>
          </p:cNvPr>
          <p:cNvPicPr>
            <a:picLocks noChangeAspect="1"/>
          </p:cNvPicPr>
          <p:nvPr/>
        </p:nvPicPr>
        <p:blipFill>
          <a:blip r:embed="rId4"/>
          <a:stretch>
            <a:fillRect/>
          </a:stretch>
        </p:blipFill>
        <p:spPr>
          <a:xfrm>
            <a:off x="6343189" y="1006624"/>
            <a:ext cx="5245258" cy="2828722"/>
          </a:xfrm>
          <a:prstGeom prst="rect">
            <a:avLst/>
          </a:prstGeom>
        </p:spPr>
      </p:pic>
      <p:pic>
        <p:nvPicPr>
          <p:cNvPr id="23" name="Picture 22">
            <a:extLst>
              <a:ext uri="{FF2B5EF4-FFF2-40B4-BE49-F238E27FC236}">
                <a16:creationId xmlns:a16="http://schemas.microsoft.com/office/drawing/2014/main" id="{6EAD9256-E2A0-AD72-F95F-61A5011C9E4D}"/>
              </a:ext>
            </a:extLst>
          </p:cNvPr>
          <p:cNvPicPr>
            <a:picLocks noChangeAspect="1"/>
          </p:cNvPicPr>
          <p:nvPr/>
        </p:nvPicPr>
        <p:blipFill>
          <a:blip r:embed="rId5"/>
          <a:stretch>
            <a:fillRect/>
          </a:stretch>
        </p:blipFill>
        <p:spPr>
          <a:xfrm>
            <a:off x="6370144" y="4019135"/>
            <a:ext cx="5191348" cy="2828722"/>
          </a:xfrm>
          <a:prstGeom prst="rect">
            <a:avLst/>
          </a:prstGeom>
        </p:spPr>
      </p:pic>
    </p:spTree>
    <p:extLst>
      <p:ext uri="{BB962C8B-B14F-4D97-AF65-F5344CB8AC3E}">
        <p14:creationId xmlns:p14="http://schemas.microsoft.com/office/powerpoint/2010/main" val="3713423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B1A0E7-0BD4-1B6D-A26F-4117B9EE4F46}"/>
              </a:ext>
            </a:extLst>
          </p:cNvPr>
          <p:cNvSpPr>
            <a:spLocks noGrp="1"/>
          </p:cNvSpPr>
          <p:nvPr>
            <p:ph type="sldNum" sz="quarter" idx="12"/>
          </p:nvPr>
        </p:nvSpPr>
        <p:spPr>
          <a:xfrm>
            <a:off x="9448800" y="6492875"/>
            <a:ext cx="2743200" cy="365125"/>
          </a:xfrm>
        </p:spPr>
        <p:txBody>
          <a:bodyPr/>
          <a:lstStyle/>
          <a:p>
            <a:fld id="{6DF82FE7-853C-49BC-93A8-CDCCD4D88F37}" type="slidenum">
              <a:rPr lang="en-US" smtClean="0"/>
              <a:t>22</a:t>
            </a:fld>
            <a:endParaRPr lang="en-US"/>
          </a:p>
        </p:txBody>
      </p:sp>
      <p:graphicFrame>
        <p:nvGraphicFramePr>
          <p:cNvPr id="7" name="Table 6">
            <a:extLst>
              <a:ext uri="{FF2B5EF4-FFF2-40B4-BE49-F238E27FC236}">
                <a16:creationId xmlns:a16="http://schemas.microsoft.com/office/drawing/2014/main" id="{22900CDE-74B5-AFD8-478F-6B6553D22270}"/>
              </a:ext>
            </a:extLst>
          </p:cNvPr>
          <p:cNvGraphicFramePr>
            <a:graphicFrameLocks noGrp="1"/>
          </p:cNvGraphicFramePr>
          <p:nvPr>
            <p:extLst>
              <p:ext uri="{D42A27DB-BD31-4B8C-83A1-F6EECF244321}">
                <p14:modId xmlns:p14="http://schemas.microsoft.com/office/powerpoint/2010/main" val="1956078344"/>
              </p:ext>
            </p:extLst>
          </p:nvPr>
        </p:nvGraphicFramePr>
        <p:xfrm>
          <a:off x="361120" y="263201"/>
          <a:ext cx="10992679" cy="5364480"/>
        </p:xfrm>
        <a:graphic>
          <a:graphicData uri="http://schemas.openxmlformats.org/drawingml/2006/table">
            <a:tbl>
              <a:tblPr/>
              <a:tblGrid>
                <a:gridCol w="3664226">
                  <a:extLst>
                    <a:ext uri="{9D8B030D-6E8A-4147-A177-3AD203B41FA5}">
                      <a16:colId xmlns:a16="http://schemas.microsoft.com/office/drawing/2014/main" val="3153464184"/>
                    </a:ext>
                  </a:extLst>
                </a:gridCol>
                <a:gridCol w="5920430">
                  <a:extLst>
                    <a:ext uri="{9D8B030D-6E8A-4147-A177-3AD203B41FA5}">
                      <a16:colId xmlns:a16="http://schemas.microsoft.com/office/drawing/2014/main" val="3474013473"/>
                    </a:ext>
                  </a:extLst>
                </a:gridCol>
                <a:gridCol w="1408023">
                  <a:extLst>
                    <a:ext uri="{9D8B030D-6E8A-4147-A177-3AD203B41FA5}">
                      <a16:colId xmlns:a16="http://schemas.microsoft.com/office/drawing/2014/main" val="3628518015"/>
                    </a:ext>
                  </a:extLst>
                </a:gridCol>
              </a:tblGrid>
              <a:tr h="0">
                <a:tc>
                  <a:txBody>
                    <a:bodyPr/>
                    <a:lstStyle/>
                    <a:p>
                      <a:r>
                        <a:rPr lang="en-PH" sz="1800" b="1">
                          <a:effectLst/>
                          <a:latin typeface="Arial" panose="020B0604020202020204" pitchFamily="34" charset="0"/>
                        </a:rPr>
                        <a:t>CRITERIA </a:t>
                      </a:r>
                      <a:endParaRPr lang="en-PH" sz="44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800" b="1">
                          <a:effectLst/>
                          <a:latin typeface="Arial" panose="020B0604020202020204" pitchFamily="34" charset="0"/>
                        </a:rPr>
                        <a:t>QUALIFICATIONS </a:t>
                      </a:r>
                      <a:endParaRPr lang="en-PH" sz="44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800" b="1">
                          <a:effectLst/>
                          <a:latin typeface="Arial" panose="020B0604020202020204" pitchFamily="34" charset="0"/>
                        </a:rPr>
                        <a:t>SCORE </a:t>
                      </a:r>
                      <a:endParaRPr lang="en-PH" sz="44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5306222"/>
                  </a:ext>
                </a:extLst>
              </a:tr>
              <a:tr h="0">
                <a:tc>
                  <a:txBody>
                    <a:bodyPr/>
                    <a:lstStyle/>
                    <a:p>
                      <a:r>
                        <a:rPr lang="en-PH" sz="1600" b="1">
                          <a:effectLst/>
                          <a:latin typeface="Arial" panose="020B0604020202020204" pitchFamily="34" charset="0"/>
                        </a:rPr>
                        <a:t>Technical correctness </a:t>
                      </a:r>
                      <a:endParaRPr lang="en-PH" sz="40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Met all objectives.</a:t>
                      </a:r>
                    </a:p>
                    <a:p>
                      <a:pPr marL="285750" indent="-285750">
                        <a:buFont typeface="Wingdings" pitchFamily="2" charset="2"/>
                        <a:buChar char="q"/>
                      </a:pPr>
                      <a:r>
                        <a:rPr lang="en-PH" sz="1600" dirty="0">
                          <a:effectLst/>
                          <a:latin typeface="ArialMT"/>
                        </a:rPr>
                        <a:t>Results are complete. Results are verifiably correct.</a:t>
                      </a:r>
                    </a:p>
                    <a:p>
                      <a:pPr marL="285750" indent="-285750">
                        <a:buFont typeface="Wingdings" pitchFamily="2" charset="2"/>
                        <a:buChar char="q"/>
                      </a:pPr>
                      <a:r>
                        <a:rPr lang="en-PH" sz="1600" dirty="0">
                          <a:effectLst/>
                          <a:latin typeface="ArialMT"/>
                        </a:rPr>
                        <a:t>Understood the lesson.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600" dirty="0">
                          <a:effectLst/>
                          <a:latin typeface="ArialMT"/>
                        </a:rPr>
                        <a:t>30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3729280"/>
                  </a:ext>
                </a:extLst>
              </a:tr>
              <a:tr h="0">
                <a:tc>
                  <a:txBody>
                    <a:bodyPr/>
                    <a:lstStyle/>
                    <a:p>
                      <a:r>
                        <a:rPr lang="en-PH" sz="1600" b="1" dirty="0">
                          <a:effectLst/>
                          <a:latin typeface="Arial" panose="020B0604020202020204" pitchFamily="34" charset="0"/>
                        </a:rPr>
                        <a:t>Quality of presentation.</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All text and images are of good quality.</a:t>
                      </a:r>
                    </a:p>
                    <a:p>
                      <a:pPr marL="285750" indent="-285750">
                        <a:buFont typeface="Wingdings" pitchFamily="2" charset="2"/>
                        <a:buChar char="q"/>
                      </a:pPr>
                      <a:r>
                        <a:rPr lang="en-PH" sz="1600" dirty="0">
                          <a:effectLst/>
                          <a:latin typeface="ArialMT"/>
                        </a:rPr>
                        <a:t>A picture or diagram of the setup is shown (if the activity has one). </a:t>
                      </a:r>
                    </a:p>
                    <a:p>
                      <a:pPr marL="285750" indent="-285750">
                        <a:buFont typeface="Wingdings" pitchFamily="2" charset="2"/>
                        <a:buChar char="q"/>
                      </a:pPr>
                      <a:r>
                        <a:rPr lang="en-PH" sz="1600" dirty="0">
                          <a:effectLst/>
                          <a:latin typeface="ArialMT"/>
                        </a:rPr>
                        <a:t>Code has sufficient comments and guides.</a:t>
                      </a:r>
                    </a:p>
                    <a:p>
                      <a:pPr marL="285750" indent="-285750">
                        <a:buFont typeface="Wingdings" pitchFamily="2" charset="2"/>
                        <a:buChar char="q"/>
                      </a:pPr>
                      <a:r>
                        <a:rPr lang="en-PH" sz="1600" dirty="0">
                          <a:effectLst/>
                          <a:latin typeface="ArialMT"/>
                        </a:rPr>
                        <a:t>All plots are properly labeled and are visually understandable. </a:t>
                      </a:r>
                    </a:p>
                    <a:p>
                      <a:pPr marL="285750" indent="-285750">
                        <a:buFont typeface="Wingdings" pitchFamily="2" charset="2"/>
                        <a:buChar char="q"/>
                      </a:pPr>
                      <a:r>
                        <a:rPr lang="en-PH" sz="1600" dirty="0">
                          <a:effectLst/>
                          <a:latin typeface="ArialMT"/>
                        </a:rPr>
                        <a:t>The report is clear. </a:t>
                      </a:r>
                      <a:endParaRPr lang="en-PH" sz="16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600" dirty="0">
                          <a:effectLst/>
                          <a:latin typeface="Arial" panose="020B0604020202020204" pitchFamily="34" charset="0"/>
                          <a:cs typeface="Arial" panose="020B0604020202020204" pitchFamily="34"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90772410"/>
                  </a:ext>
                </a:extLst>
              </a:tr>
              <a:tr h="0">
                <a:tc>
                  <a:txBody>
                    <a:bodyPr/>
                    <a:lstStyle/>
                    <a:p>
                      <a:r>
                        <a:rPr lang="en-PH" sz="1600" b="1" dirty="0">
                          <a:effectLst/>
                          <a:latin typeface="Arial" panose="020B0604020202020204" pitchFamily="34" charset="0"/>
                        </a:rPr>
                        <a:t>Reflection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Explained the validity of results.</a:t>
                      </a:r>
                    </a:p>
                    <a:p>
                      <a:pPr marL="285750" indent="-285750">
                        <a:buFont typeface="Wingdings" pitchFamily="2" charset="2"/>
                        <a:buChar char="q"/>
                      </a:pPr>
                      <a:r>
                        <a:rPr lang="en-PH" sz="1600" dirty="0">
                          <a:effectLst/>
                          <a:latin typeface="ArialMT"/>
                        </a:rPr>
                        <a:t>Discussed what went right or wrong in the activity.</a:t>
                      </a:r>
                    </a:p>
                    <a:p>
                      <a:pPr marL="285750" indent="-285750">
                        <a:buFont typeface="Wingdings" pitchFamily="2" charset="2"/>
                        <a:buChar char="q"/>
                      </a:pPr>
                      <a:r>
                        <a:rPr lang="en-PH" sz="1600" dirty="0">
                          <a:effectLst/>
                          <a:latin typeface="ArialMT"/>
                        </a:rPr>
                        <a:t>Justified the self score.</a:t>
                      </a:r>
                    </a:p>
                    <a:p>
                      <a:pPr marL="285750" indent="-285750">
                        <a:buFont typeface="Wingdings" pitchFamily="2" charset="2"/>
                        <a:buChar char="q"/>
                      </a:pPr>
                      <a:r>
                        <a:rPr lang="en-PH" sz="1600" dirty="0">
                          <a:effectLst/>
                          <a:latin typeface="ArialMT"/>
                        </a:rPr>
                        <a:t>Acknowledged sources (e.g. persons consulted, references, etc.)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600" dirty="0">
                          <a:effectLst/>
                          <a:latin typeface="ArialMT"/>
                        </a:rPr>
                        <a:t>30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8236061"/>
                  </a:ext>
                </a:extLst>
              </a:tr>
              <a:tr h="0">
                <a:tc>
                  <a:txBody>
                    <a:bodyPr/>
                    <a:lstStyle/>
                    <a:p>
                      <a:r>
                        <a:rPr lang="en-PH" sz="1600" b="1">
                          <a:effectLst/>
                          <a:latin typeface="Arial" panose="020B0604020202020204" pitchFamily="34" charset="0"/>
                        </a:rPr>
                        <a:t>Ownership </a:t>
                      </a:r>
                      <a:endParaRPr lang="en-PH" sz="40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Applied the technique on other data</a:t>
                      </a:r>
                    </a:p>
                    <a:p>
                      <a:pPr marL="285750" indent="-285750">
                        <a:buFont typeface="Wingdings" pitchFamily="2" charset="2"/>
                        <a:buChar char="q"/>
                      </a:pPr>
                      <a:r>
                        <a:rPr lang="en-PH" sz="1600" dirty="0">
                          <a:effectLst/>
                          <a:latin typeface="ArialMT"/>
                        </a:rPr>
                        <a:t>Discovered limitations in the technique </a:t>
                      </a:r>
                      <a:r>
                        <a:rPr lang="en-PH" sz="1600" dirty="0">
                          <a:solidFill>
                            <a:srgbClr val="FF0000"/>
                          </a:solidFill>
                          <a:effectLst/>
                          <a:latin typeface="ArialMT"/>
                        </a:rPr>
                        <a:t>(Not applicable, method is straightforward)</a:t>
                      </a:r>
                    </a:p>
                    <a:p>
                      <a:pPr marL="285750" indent="-285750">
                        <a:buFont typeface="Wingdings" pitchFamily="2" charset="2"/>
                        <a:buChar char="q"/>
                      </a:pPr>
                      <a:r>
                        <a:rPr lang="en-PH" sz="1600" dirty="0">
                          <a:effectLst/>
                          <a:latin typeface="ArialMT"/>
                        </a:rPr>
                        <a:t>Introduced improvements to the technique </a:t>
                      </a:r>
                      <a:r>
                        <a:rPr lang="en-PH" sz="1600" dirty="0">
                          <a:solidFill>
                            <a:srgbClr val="FF0000"/>
                          </a:solidFill>
                          <a:effectLst/>
                          <a:latin typeface="ArialMT"/>
                        </a:rPr>
                        <a:t>(Not applicable)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600" dirty="0">
                          <a:effectLst/>
                          <a:latin typeface="ArialMT"/>
                        </a:rPr>
                        <a:t>10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05981173"/>
                  </a:ext>
                </a:extLst>
              </a:tr>
            </a:tbl>
          </a:graphicData>
        </a:graphic>
      </p:graphicFrame>
      <p:pic>
        <p:nvPicPr>
          <p:cNvPr id="16386" name="Picture 2" descr="Checkmark PNG, Checkmark Transparent Background - FreeIconsPNG">
            <a:extLst>
              <a:ext uri="{FF2B5EF4-FFF2-40B4-BE49-F238E27FC236}">
                <a16:creationId xmlns:a16="http://schemas.microsoft.com/office/drawing/2014/main" id="{85463C1B-2794-D7CC-7969-ADBC40935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2402" y="607376"/>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mark PNG, Checkmark Transparent Background - FreeIconsPNG">
            <a:extLst>
              <a:ext uri="{FF2B5EF4-FFF2-40B4-BE49-F238E27FC236}">
                <a16:creationId xmlns:a16="http://schemas.microsoft.com/office/drawing/2014/main" id="{E9557D65-A334-F960-F5A1-4EEEC0003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6012" y="86280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eckmark PNG, Checkmark Transparent Background - FreeIconsPNG">
            <a:extLst>
              <a:ext uri="{FF2B5EF4-FFF2-40B4-BE49-F238E27FC236}">
                <a16:creationId xmlns:a16="http://schemas.microsoft.com/office/drawing/2014/main" id="{60156FDA-6E44-FEA4-D2D0-7866672E7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147" y="108435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mark PNG, Checkmark Transparent Background - FreeIconsPNG">
            <a:extLst>
              <a:ext uri="{FF2B5EF4-FFF2-40B4-BE49-F238E27FC236}">
                <a16:creationId xmlns:a16="http://schemas.microsoft.com/office/drawing/2014/main" id="{ECCD3378-890C-B492-C59C-B2E7FB07D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147" y="1419776"/>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eckmark PNG, Checkmark Transparent Background - FreeIconsPNG">
            <a:extLst>
              <a:ext uri="{FF2B5EF4-FFF2-40B4-BE49-F238E27FC236}">
                <a16:creationId xmlns:a16="http://schemas.microsoft.com/office/drawing/2014/main" id="{A380E57D-9DAD-DBCF-4165-B1AD2F6CC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487" y="2117187"/>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eckmark PNG, Checkmark Transparent Background - FreeIconsPNG">
            <a:extLst>
              <a:ext uri="{FF2B5EF4-FFF2-40B4-BE49-F238E27FC236}">
                <a16:creationId xmlns:a16="http://schemas.microsoft.com/office/drawing/2014/main" id="{C646A741-002D-4358-7D4E-3ECE7C028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246" y="2379216"/>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eckmark PNG, Checkmark Transparent Background - FreeIconsPNG">
            <a:extLst>
              <a:ext uri="{FF2B5EF4-FFF2-40B4-BE49-F238E27FC236}">
                <a16:creationId xmlns:a16="http://schemas.microsoft.com/office/drawing/2014/main" id="{5D2E5AD0-22F6-1075-54D3-95631AB2A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487" y="287652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eckmark PNG, Checkmark Transparent Background - FreeIconsPNG">
            <a:extLst>
              <a:ext uri="{FF2B5EF4-FFF2-40B4-BE49-F238E27FC236}">
                <a16:creationId xmlns:a16="http://schemas.microsoft.com/office/drawing/2014/main" id="{6B41FBDB-E0E3-CF7F-E007-850F291DF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147" y="321102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heckmark PNG, Checkmark Transparent Background - FreeIconsPNG">
            <a:extLst>
              <a:ext uri="{FF2B5EF4-FFF2-40B4-BE49-F238E27FC236}">
                <a16:creationId xmlns:a16="http://schemas.microsoft.com/office/drawing/2014/main" id="{7DAD79A7-0308-B633-E03F-0E61D8E02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147" y="343586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heckmark PNG, Checkmark Transparent Background - FreeIconsPNG">
            <a:extLst>
              <a:ext uri="{FF2B5EF4-FFF2-40B4-BE49-F238E27FC236}">
                <a16:creationId xmlns:a16="http://schemas.microsoft.com/office/drawing/2014/main" id="{95D2F2C7-6D61-669A-8CB2-C7C13E50F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487" y="369831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heckmark PNG, Checkmark Transparent Background - FreeIconsPNG">
            <a:extLst>
              <a:ext uri="{FF2B5EF4-FFF2-40B4-BE49-F238E27FC236}">
                <a16:creationId xmlns:a16="http://schemas.microsoft.com/office/drawing/2014/main" id="{53F83A22-B8D6-1867-DA8D-F545F254B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487" y="3943697"/>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heckmark PNG, Checkmark Transparent Background - FreeIconsPNG">
            <a:extLst>
              <a:ext uri="{FF2B5EF4-FFF2-40B4-BE49-F238E27FC236}">
                <a16:creationId xmlns:a16="http://schemas.microsoft.com/office/drawing/2014/main" id="{CBB52963-9A72-A6EE-9D98-7814D4877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3147" y="1637132"/>
            <a:ext cx="336282" cy="3194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236C612-6309-6D50-349B-2DAF975C8957}"/>
              </a:ext>
            </a:extLst>
          </p:cNvPr>
          <p:cNvSpPr txBox="1"/>
          <p:nvPr/>
        </p:nvSpPr>
        <p:spPr>
          <a:xfrm>
            <a:off x="10182616" y="5627681"/>
            <a:ext cx="993913" cy="707886"/>
          </a:xfrm>
          <a:prstGeom prst="rect">
            <a:avLst/>
          </a:prstGeom>
          <a:noFill/>
        </p:spPr>
        <p:txBody>
          <a:bodyPr wrap="square" rtlCol="0">
            <a:spAutoFit/>
          </a:bodyPr>
          <a:lstStyle/>
          <a:p>
            <a:r>
              <a:rPr lang="en-US" sz="4000" b="1" dirty="0">
                <a:solidFill>
                  <a:schemeClr val="accent6">
                    <a:lumMod val="75000"/>
                  </a:schemeClr>
                </a:solidFill>
              </a:rPr>
              <a:t>100</a:t>
            </a:r>
          </a:p>
        </p:txBody>
      </p:sp>
      <p:pic>
        <p:nvPicPr>
          <p:cNvPr id="23" name="Picture 2" descr="Checkmark PNG, Checkmark Transparent Background - FreeIconsPNG">
            <a:extLst>
              <a:ext uri="{FF2B5EF4-FFF2-40B4-BE49-F238E27FC236}">
                <a16:creationId xmlns:a16="http://schemas.microsoft.com/office/drawing/2014/main" id="{E9E2A556-9844-831E-CF58-490B708C8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487" y="4487792"/>
            <a:ext cx="336282" cy="31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18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66C001-336B-E76B-786B-850C83224A2F}"/>
              </a:ext>
            </a:extLst>
          </p:cNvPr>
          <p:cNvPicPr>
            <a:picLocks noChangeAspect="1"/>
          </p:cNvPicPr>
          <p:nvPr/>
        </p:nvPicPr>
        <p:blipFill>
          <a:blip r:embed="rId2"/>
          <a:stretch>
            <a:fillRect/>
          </a:stretch>
        </p:blipFill>
        <p:spPr>
          <a:xfrm>
            <a:off x="0" y="44532"/>
            <a:ext cx="2895600" cy="1219200"/>
          </a:xfrm>
          <a:prstGeom prst="rect">
            <a:avLst/>
          </a:prstGeom>
        </p:spPr>
      </p:pic>
      <p:pic>
        <p:nvPicPr>
          <p:cNvPr id="5" name="Picture 4">
            <a:extLst>
              <a:ext uri="{FF2B5EF4-FFF2-40B4-BE49-F238E27FC236}">
                <a16:creationId xmlns:a16="http://schemas.microsoft.com/office/drawing/2014/main" id="{88537955-F73C-FE69-A3E4-E0734D4C7AE0}"/>
              </a:ext>
            </a:extLst>
          </p:cNvPr>
          <p:cNvPicPr>
            <a:picLocks noChangeAspect="1"/>
          </p:cNvPicPr>
          <p:nvPr/>
        </p:nvPicPr>
        <p:blipFill>
          <a:blip r:embed="rId3"/>
          <a:stretch>
            <a:fillRect/>
          </a:stretch>
        </p:blipFill>
        <p:spPr>
          <a:xfrm>
            <a:off x="0" y="1263732"/>
            <a:ext cx="3416300" cy="1104900"/>
          </a:xfrm>
          <a:prstGeom prst="rect">
            <a:avLst/>
          </a:prstGeom>
        </p:spPr>
      </p:pic>
      <p:pic>
        <p:nvPicPr>
          <p:cNvPr id="6" name="Picture 5">
            <a:extLst>
              <a:ext uri="{FF2B5EF4-FFF2-40B4-BE49-F238E27FC236}">
                <a16:creationId xmlns:a16="http://schemas.microsoft.com/office/drawing/2014/main" id="{88F5093A-721B-109E-D459-594C2B978D32}"/>
              </a:ext>
            </a:extLst>
          </p:cNvPr>
          <p:cNvPicPr>
            <a:picLocks noChangeAspect="1"/>
          </p:cNvPicPr>
          <p:nvPr/>
        </p:nvPicPr>
        <p:blipFill>
          <a:blip r:embed="rId4"/>
          <a:stretch>
            <a:fillRect/>
          </a:stretch>
        </p:blipFill>
        <p:spPr>
          <a:xfrm>
            <a:off x="0" y="2368632"/>
            <a:ext cx="1866900" cy="673100"/>
          </a:xfrm>
          <a:prstGeom prst="rect">
            <a:avLst/>
          </a:prstGeom>
        </p:spPr>
      </p:pic>
      <p:pic>
        <p:nvPicPr>
          <p:cNvPr id="7" name="Picture 6">
            <a:extLst>
              <a:ext uri="{FF2B5EF4-FFF2-40B4-BE49-F238E27FC236}">
                <a16:creationId xmlns:a16="http://schemas.microsoft.com/office/drawing/2014/main" id="{676F6622-C92F-D8A4-9F03-2818A44B7AB6}"/>
              </a:ext>
            </a:extLst>
          </p:cNvPr>
          <p:cNvPicPr>
            <a:picLocks noChangeAspect="1"/>
          </p:cNvPicPr>
          <p:nvPr/>
        </p:nvPicPr>
        <p:blipFill>
          <a:blip r:embed="rId5"/>
          <a:stretch>
            <a:fillRect/>
          </a:stretch>
        </p:blipFill>
        <p:spPr>
          <a:xfrm>
            <a:off x="0" y="3079669"/>
            <a:ext cx="5003800" cy="1409700"/>
          </a:xfrm>
          <a:prstGeom prst="rect">
            <a:avLst/>
          </a:prstGeom>
        </p:spPr>
      </p:pic>
      <p:pic>
        <p:nvPicPr>
          <p:cNvPr id="8" name="Picture 7">
            <a:extLst>
              <a:ext uri="{FF2B5EF4-FFF2-40B4-BE49-F238E27FC236}">
                <a16:creationId xmlns:a16="http://schemas.microsoft.com/office/drawing/2014/main" id="{5EB531F8-8E9B-6552-111E-E79C3AB4CAEC}"/>
              </a:ext>
            </a:extLst>
          </p:cNvPr>
          <p:cNvPicPr>
            <a:picLocks noChangeAspect="1"/>
          </p:cNvPicPr>
          <p:nvPr/>
        </p:nvPicPr>
        <p:blipFill>
          <a:blip r:embed="rId6"/>
          <a:stretch>
            <a:fillRect/>
          </a:stretch>
        </p:blipFill>
        <p:spPr>
          <a:xfrm>
            <a:off x="0" y="4527306"/>
            <a:ext cx="7861300" cy="1295400"/>
          </a:xfrm>
          <a:prstGeom prst="rect">
            <a:avLst/>
          </a:prstGeom>
        </p:spPr>
      </p:pic>
      <p:pic>
        <p:nvPicPr>
          <p:cNvPr id="9" name="Picture 8">
            <a:extLst>
              <a:ext uri="{FF2B5EF4-FFF2-40B4-BE49-F238E27FC236}">
                <a16:creationId xmlns:a16="http://schemas.microsoft.com/office/drawing/2014/main" id="{5DBA7601-FE77-0B49-8F6F-5BC22D3E313C}"/>
              </a:ext>
            </a:extLst>
          </p:cNvPr>
          <p:cNvPicPr>
            <a:picLocks noChangeAspect="1"/>
          </p:cNvPicPr>
          <p:nvPr/>
        </p:nvPicPr>
        <p:blipFill>
          <a:blip r:embed="rId7"/>
          <a:stretch>
            <a:fillRect/>
          </a:stretch>
        </p:blipFill>
        <p:spPr>
          <a:xfrm>
            <a:off x="0" y="5524500"/>
            <a:ext cx="4495800" cy="1333500"/>
          </a:xfrm>
          <a:prstGeom prst="rect">
            <a:avLst/>
          </a:prstGeom>
        </p:spPr>
      </p:pic>
      <p:pic>
        <p:nvPicPr>
          <p:cNvPr id="10" name="Picture 9">
            <a:extLst>
              <a:ext uri="{FF2B5EF4-FFF2-40B4-BE49-F238E27FC236}">
                <a16:creationId xmlns:a16="http://schemas.microsoft.com/office/drawing/2014/main" id="{F1B1B243-09F2-AA5D-9679-404BA4F5736A}"/>
              </a:ext>
            </a:extLst>
          </p:cNvPr>
          <p:cNvPicPr>
            <a:picLocks noChangeAspect="1"/>
          </p:cNvPicPr>
          <p:nvPr/>
        </p:nvPicPr>
        <p:blipFill rotWithShape="1">
          <a:blip r:embed="rId8"/>
          <a:srcRect t="34621" b="36496"/>
          <a:stretch/>
        </p:blipFill>
        <p:spPr>
          <a:xfrm>
            <a:off x="4711700" y="760023"/>
            <a:ext cx="7480300" cy="700645"/>
          </a:xfrm>
          <a:prstGeom prst="rect">
            <a:avLst/>
          </a:prstGeom>
        </p:spPr>
      </p:pic>
      <p:pic>
        <p:nvPicPr>
          <p:cNvPr id="11" name="Picture 10">
            <a:extLst>
              <a:ext uri="{FF2B5EF4-FFF2-40B4-BE49-F238E27FC236}">
                <a16:creationId xmlns:a16="http://schemas.microsoft.com/office/drawing/2014/main" id="{7F946FA4-03EF-8A78-ACE3-D540536EED45}"/>
              </a:ext>
            </a:extLst>
          </p:cNvPr>
          <p:cNvPicPr>
            <a:picLocks noChangeAspect="1"/>
          </p:cNvPicPr>
          <p:nvPr/>
        </p:nvPicPr>
        <p:blipFill rotWithShape="1">
          <a:blip r:embed="rId8"/>
          <a:srcRect t="-1804" r="46116" b="72920"/>
          <a:stretch/>
        </p:blipFill>
        <p:spPr>
          <a:xfrm>
            <a:off x="8161317" y="44532"/>
            <a:ext cx="4030683" cy="700645"/>
          </a:xfrm>
          <a:prstGeom prst="rect">
            <a:avLst/>
          </a:prstGeom>
        </p:spPr>
      </p:pic>
      <p:pic>
        <p:nvPicPr>
          <p:cNvPr id="12" name="Picture 11">
            <a:extLst>
              <a:ext uri="{FF2B5EF4-FFF2-40B4-BE49-F238E27FC236}">
                <a16:creationId xmlns:a16="http://schemas.microsoft.com/office/drawing/2014/main" id="{48F9ED18-1616-7DDF-4A0D-914A5B83A803}"/>
              </a:ext>
            </a:extLst>
          </p:cNvPr>
          <p:cNvPicPr>
            <a:picLocks noChangeAspect="1"/>
          </p:cNvPicPr>
          <p:nvPr/>
        </p:nvPicPr>
        <p:blipFill rotWithShape="1">
          <a:blip r:embed="rId8"/>
          <a:srcRect l="3493" t="69148" r="45800" b="3104"/>
          <a:stretch/>
        </p:blipFill>
        <p:spPr>
          <a:xfrm>
            <a:off x="8351402" y="1408381"/>
            <a:ext cx="3793011" cy="673101"/>
          </a:xfrm>
          <a:prstGeom prst="rect">
            <a:avLst/>
          </a:prstGeom>
        </p:spPr>
      </p:pic>
      <p:pic>
        <p:nvPicPr>
          <p:cNvPr id="13" name="Picture 12">
            <a:extLst>
              <a:ext uri="{FF2B5EF4-FFF2-40B4-BE49-F238E27FC236}">
                <a16:creationId xmlns:a16="http://schemas.microsoft.com/office/drawing/2014/main" id="{987AC0B8-483C-89FB-69FD-99FB2AA52A54}"/>
              </a:ext>
            </a:extLst>
          </p:cNvPr>
          <p:cNvPicPr>
            <a:picLocks noChangeAspect="1"/>
          </p:cNvPicPr>
          <p:nvPr/>
        </p:nvPicPr>
        <p:blipFill rotWithShape="1">
          <a:blip r:embed="rId9"/>
          <a:srcRect t="35465" b="29193"/>
          <a:stretch/>
        </p:blipFill>
        <p:spPr>
          <a:xfrm>
            <a:off x="4318000" y="2065834"/>
            <a:ext cx="7874000" cy="507201"/>
          </a:xfrm>
          <a:prstGeom prst="rect">
            <a:avLst/>
          </a:prstGeom>
        </p:spPr>
      </p:pic>
      <p:pic>
        <p:nvPicPr>
          <p:cNvPr id="14" name="Picture 13">
            <a:extLst>
              <a:ext uri="{FF2B5EF4-FFF2-40B4-BE49-F238E27FC236}">
                <a16:creationId xmlns:a16="http://schemas.microsoft.com/office/drawing/2014/main" id="{502025AB-7057-F974-303E-0DC12AD18FBF}"/>
              </a:ext>
            </a:extLst>
          </p:cNvPr>
          <p:cNvPicPr>
            <a:picLocks noChangeAspect="1"/>
          </p:cNvPicPr>
          <p:nvPr/>
        </p:nvPicPr>
        <p:blipFill rotWithShape="1">
          <a:blip r:embed="rId10"/>
          <a:srcRect t="14814"/>
          <a:stretch/>
        </p:blipFill>
        <p:spPr>
          <a:xfrm>
            <a:off x="9563100" y="2533548"/>
            <a:ext cx="2628900" cy="1190053"/>
          </a:xfrm>
          <a:prstGeom prst="rect">
            <a:avLst/>
          </a:prstGeom>
        </p:spPr>
      </p:pic>
      <p:pic>
        <p:nvPicPr>
          <p:cNvPr id="15" name="Picture 14">
            <a:extLst>
              <a:ext uri="{FF2B5EF4-FFF2-40B4-BE49-F238E27FC236}">
                <a16:creationId xmlns:a16="http://schemas.microsoft.com/office/drawing/2014/main" id="{0EB61067-9FAF-45D2-C73C-9AEC6E7B7D09}"/>
              </a:ext>
            </a:extLst>
          </p:cNvPr>
          <p:cNvPicPr>
            <a:picLocks noChangeAspect="1"/>
          </p:cNvPicPr>
          <p:nvPr/>
        </p:nvPicPr>
        <p:blipFill rotWithShape="1">
          <a:blip r:embed="rId11"/>
          <a:srcRect t="15728"/>
          <a:stretch/>
        </p:blipFill>
        <p:spPr>
          <a:xfrm>
            <a:off x="6652613" y="3715790"/>
            <a:ext cx="5491800" cy="685637"/>
          </a:xfrm>
          <a:prstGeom prst="rect">
            <a:avLst/>
          </a:prstGeom>
        </p:spPr>
      </p:pic>
      <p:pic>
        <p:nvPicPr>
          <p:cNvPr id="16" name="Picture 15">
            <a:extLst>
              <a:ext uri="{FF2B5EF4-FFF2-40B4-BE49-F238E27FC236}">
                <a16:creationId xmlns:a16="http://schemas.microsoft.com/office/drawing/2014/main" id="{0BF0C00D-718C-0163-A80C-E77F5945A9D3}"/>
              </a:ext>
            </a:extLst>
          </p:cNvPr>
          <p:cNvPicPr>
            <a:picLocks noChangeAspect="1"/>
          </p:cNvPicPr>
          <p:nvPr/>
        </p:nvPicPr>
        <p:blipFill rotWithShape="1">
          <a:blip r:embed="rId12"/>
          <a:srcRect t="10022"/>
          <a:stretch/>
        </p:blipFill>
        <p:spPr>
          <a:xfrm>
            <a:off x="9004300" y="4340482"/>
            <a:ext cx="3187700" cy="685637"/>
          </a:xfrm>
          <a:prstGeom prst="rect">
            <a:avLst/>
          </a:prstGeom>
        </p:spPr>
      </p:pic>
      <p:pic>
        <p:nvPicPr>
          <p:cNvPr id="17" name="Picture 16">
            <a:extLst>
              <a:ext uri="{FF2B5EF4-FFF2-40B4-BE49-F238E27FC236}">
                <a16:creationId xmlns:a16="http://schemas.microsoft.com/office/drawing/2014/main" id="{4E93CDE3-1EF3-F483-60BB-39210C16A0A3}"/>
              </a:ext>
            </a:extLst>
          </p:cNvPr>
          <p:cNvPicPr>
            <a:picLocks noChangeAspect="1"/>
          </p:cNvPicPr>
          <p:nvPr/>
        </p:nvPicPr>
        <p:blipFill>
          <a:blip r:embed="rId13"/>
          <a:stretch>
            <a:fillRect/>
          </a:stretch>
        </p:blipFill>
        <p:spPr>
          <a:xfrm>
            <a:off x="10099713" y="4968119"/>
            <a:ext cx="2044700" cy="660400"/>
          </a:xfrm>
          <a:prstGeom prst="rect">
            <a:avLst/>
          </a:prstGeom>
        </p:spPr>
      </p:pic>
      <p:pic>
        <p:nvPicPr>
          <p:cNvPr id="18" name="Picture 17">
            <a:extLst>
              <a:ext uri="{FF2B5EF4-FFF2-40B4-BE49-F238E27FC236}">
                <a16:creationId xmlns:a16="http://schemas.microsoft.com/office/drawing/2014/main" id="{93CDD162-DBA3-EF4B-3045-9B3B5638558D}"/>
              </a:ext>
            </a:extLst>
          </p:cNvPr>
          <p:cNvPicPr>
            <a:picLocks noChangeAspect="1"/>
          </p:cNvPicPr>
          <p:nvPr/>
        </p:nvPicPr>
        <p:blipFill>
          <a:blip r:embed="rId14"/>
          <a:stretch>
            <a:fillRect/>
          </a:stretch>
        </p:blipFill>
        <p:spPr>
          <a:xfrm>
            <a:off x="9065603" y="5562600"/>
            <a:ext cx="3126397" cy="1295400"/>
          </a:xfrm>
          <a:prstGeom prst="rect">
            <a:avLst/>
          </a:prstGeom>
        </p:spPr>
      </p:pic>
      <p:sp>
        <p:nvSpPr>
          <p:cNvPr id="19" name="Rectangle 18">
            <a:extLst>
              <a:ext uri="{FF2B5EF4-FFF2-40B4-BE49-F238E27FC236}">
                <a16:creationId xmlns:a16="http://schemas.microsoft.com/office/drawing/2014/main" id="{000E1E22-1E01-B054-0E84-EBAF97299D4B}"/>
              </a:ext>
            </a:extLst>
          </p:cNvPr>
          <p:cNvSpPr/>
          <p:nvPr/>
        </p:nvSpPr>
        <p:spPr>
          <a:xfrm>
            <a:off x="688769" y="0"/>
            <a:ext cx="10972800" cy="6858000"/>
          </a:xfrm>
          <a:prstGeom prst="rect">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8C841CC-FA3C-2947-B7B2-26003DB2A64B}"/>
              </a:ext>
            </a:extLst>
          </p:cNvPr>
          <p:cNvSpPr>
            <a:spLocks noGrp="1"/>
          </p:cNvSpPr>
          <p:nvPr>
            <p:ph type="title"/>
          </p:nvPr>
        </p:nvSpPr>
        <p:spPr>
          <a:xfrm>
            <a:off x="1033154" y="90313"/>
            <a:ext cx="9976262" cy="772728"/>
          </a:xfrm>
        </p:spPr>
        <p:txBody>
          <a:bodyPr>
            <a:normAutofit/>
          </a:bodyPr>
          <a:lstStyle/>
          <a:p>
            <a:r>
              <a:rPr lang="en-US" sz="3600" b="1" dirty="0">
                <a:latin typeface="Arial" panose="020B0604020202020204" pitchFamily="34" charset="0"/>
                <a:cs typeface="Arial" panose="020B0604020202020204" pitchFamily="34" charset="0"/>
              </a:rPr>
              <a:t>Principal Component Analysis (PCA)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3D3589A-CA5E-893A-795A-6CDF5EB13BC1}"/>
                  </a:ext>
                </a:extLst>
              </p:cNvPr>
              <p:cNvSpPr>
                <a:spLocks noGrp="1"/>
              </p:cNvSpPr>
              <p:nvPr>
                <p:ph idx="1"/>
              </p:nvPr>
            </p:nvSpPr>
            <p:spPr>
              <a:xfrm>
                <a:off x="1033154" y="1001760"/>
                <a:ext cx="10467848" cy="5811708"/>
              </a:xfrm>
            </p:spPr>
            <p:txBody>
              <a:bodyPr>
                <a:normAutofit/>
              </a:bodyPr>
              <a:lstStyle/>
              <a:p>
                <a:r>
                  <a:rPr lang="en-PH" sz="1800" dirty="0">
                    <a:latin typeface="Arial" panose="020B0604020202020204" pitchFamily="34" charset="0"/>
                    <a:cs typeface="Arial" panose="020B0604020202020204" pitchFamily="34" charset="0"/>
                  </a:rPr>
                  <a:t>In general, PCA reduces the high dimensional feature vector to low dimensional feature vector. I was able to use this on my MS thesis where I reduced the 25,088-dimensional feature of a painting (extracted from CNN) to outstanding 50-dimensions. </a:t>
                </a:r>
                <a:endParaRPr lang="en-PH" sz="1400" dirty="0">
                  <a:latin typeface="Arial" panose="020B0604020202020204" pitchFamily="34" charset="0"/>
                  <a:cs typeface="Arial" panose="020B0604020202020204" pitchFamily="34" charset="0"/>
                </a:endParaRPr>
              </a:p>
              <a:p>
                <a:r>
                  <a:rPr lang="en-PH" sz="1800" dirty="0">
                    <a:latin typeface="Arial" panose="020B0604020202020204" pitchFamily="34" charset="0"/>
                    <a:cs typeface="Arial" panose="020B0604020202020204" pitchFamily="34" charset="0"/>
                  </a:rPr>
                  <a:t>The PCA can be summarized into four steps [1]:</a:t>
                </a:r>
              </a:p>
              <a:p>
                <a:pPr marL="800100" lvl="1" indent="-342900">
                  <a:buFont typeface="+mj-lt"/>
                  <a:buAutoNum type="arabicPeriod"/>
                </a:pPr>
                <a:r>
                  <a:rPr lang="en-PH" sz="1600" dirty="0">
                    <a:latin typeface="Arial" panose="020B0604020202020204" pitchFamily="34" charset="0"/>
                    <a:cs typeface="Arial" panose="020B0604020202020204" pitchFamily="34" charset="0"/>
                  </a:rPr>
                  <a:t>The first step is normalizing the data. Before computing the principal components, the data is standardized to ensure that each feature has a mean of zero (0) and a variance of one (1). This is done by calculating the mean </a:t>
                </a:r>
                <a:r>
                  <a:rPr lang="el-GR" sz="1600" dirty="0">
                    <a:latin typeface="Arial" panose="020B0604020202020204" pitchFamily="34" charset="0"/>
                    <a:cs typeface="Arial" panose="020B0604020202020204" pitchFamily="34" charset="0"/>
                  </a:rPr>
                  <a:t>μ </a:t>
                </a:r>
                <a:r>
                  <a:rPr lang="en-PH" sz="1600" dirty="0">
                    <a:latin typeface="Arial" panose="020B0604020202020204" pitchFamily="34" charset="0"/>
                    <a:cs typeface="Arial" panose="020B0604020202020204" pitchFamily="34" charset="0"/>
                  </a:rPr>
                  <a:t>and standard deviation </a:t>
                </a:r>
                <a:r>
                  <a:rPr lang="el-GR" sz="1600" dirty="0">
                    <a:latin typeface="Arial" panose="020B0604020202020204" pitchFamily="34" charset="0"/>
                    <a:cs typeface="Arial" panose="020B0604020202020204" pitchFamily="34" charset="0"/>
                  </a:rPr>
                  <a:t>σ </a:t>
                </a:r>
                <a:r>
                  <a:rPr lang="en-PH" sz="1600" dirty="0">
                    <a:latin typeface="Arial" panose="020B0604020202020204" pitchFamily="34" charset="0"/>
                    <a:cs typeface="Arial" panose="020B0604020202020204" pitchFamily="34" charset="0"/>
                  </a:rPr>
                  <a:t>for each feature. The new value is given by </a:t>
                </a:r>
              </a:p>
              <a:p>
                <a:pPr marL="3657600" lvl="8" indent="0">
                  <a:buNone/>
                </a:pPr>
                <a:r>
                  <a:rPr lang="en-US" dirty="0">
                    <a:cs typeface="Arial" panose="020B0604020202020204" pitchFamily="34" charset="0"/>
                  </a:rPr>
                  <a:t>	</a:t>
                </a:r>
                <a14:m>
                  <m:oMath xmlns:m="http://schemas.openxmlformats.org/officeDocument/2006/math">
                    <m:sSub>
                      <m:sSubPr>
                        <m:ctrlPr>
                          <a:rPr lang="en-US" i="1">
                            <a:latin typeface="Cambria Math" panose="02040503050406030204" pitchFamily="18" charset="0"/>
                            <a:cs typeface="Arial" panose="020B0604020202020204" pitchFamily="34" charset="0"/>
                          </a:rPr>
                        </m:ctrlPr>
                      </m:sSubPr>
                      <m:e>
                        <m:r>
                          <a:rPr lang="en-US" i="1">
                            <a:latin typeface="Cambria Math" panose="02040503050406030204" pitchFamily="18" charset="0"/>
                            <a:cs typeface="Arial" panose="020B0604020202020204" pitchFamily="34" charset="0"/>
                          </a:rPr>
                          <m:t>𝑥</m:t>
                        </m:r>
                      </m:e>
                      <m:sub>
                        <m:r>
                          <a:rPr lang="en-US" i="1">
                            <a:latin typeface="Cambria Math" panose="02040503050406030204" pitchFamily="18" charset="0"/>
                            <a:cs typeface="Arial" panose="020B0604020202020204" pitchFamily="34" charset="0"/>
                          </a:rPr>
                          <m:t>𝑛𝑒𝑤</m:t>
                        </m:r>
                      </m:sub>
                    </m:sSub>
                    <m:r>
                      <a:rPr lang="en-US" i="1">
                        <a:latin typeface="Cambria Math" panose="02040503050406030204" pitchFamily="18" charset="0"/>
                        <a:cs typeface="Arial" panose="020B0604020202020204" pitchFamily="34" charset="0"/>
                      </a:rPr>
                      <m:t>=</m:t>
                    </m:r>
                    <m:f>
                      <m:fPr>
                        <m:ctrlPr>
                          <a:rPr lang="en-US" i="1">
                            <a:latin typeface="Cambria Math" panose="02040503050406030204" pitchFamily="18" charset="0"/>
                            <a:cs typeface="Arial" panose="020B0604020202020204" pitchFamily="34" charset="0"/>
                          </a:rPr>
                        </m:ctrlPr>
                      </m:fPr>
                      <m:num>
                        <m:r>
                          <a:rPr lang="en-US" i="1">
                            <a:latin typeface="Cambria Math" panose="02040503050406030204" pitchFamily="18" charset="0"/>
                            <a:cs typeface="Arial" panose="020B0604020202020204" pitchFamily="34" charset="0"/>
                          </a:rPr>
                          <m:t>𝑥</m:t>
                        </m:r>
                        <m:r>
                          <a:rPr lang="en-US" i="1">
                            <a:latin typeface="Cambria Math" panose="02040503050406030204" pitchFamily="18" charset="0"/>
                            <a:cs typeface="Arial" panose="020B0604020202020204" pitchFamily="34" charset="0"/>
                          </a:rPr>
                          <m:t> − </m:t>
                        </m:r>
                        <m:r>
                          <a:rPr lang="en-US" i="1">
                            <a:latin typeface="Cambria Math" panose="02040503050406030204" pitchFamily="18" charset="0"/>
                            <a:ea typeface="Cambria Math" panose="02040503050406030204" pitchFamily="18" charset="0"/>
                            <a:cs typeface="Arial" panose="020B0604020202020204" pitchFamily="34" charset="0"/>
                          </a:rPr>
                          <m:t>𝜇</m:t>
                        </m:r>
                      </m:num>
                      <m:den>
                        <m:r>
                          <a:rPr lang="en-US" i="1">
                            <a:latin typeface="Cambria Math" panose="02040503050406030204" pitchFamily="18" charset="0"/>
                            <a:ea typeface="Cambria Math" panose="02040503050406030204" pitchFamily="18" charset="0"/>
                            <a:cs typeface="Arial" panose="020B0604020202020204" pitchFamily="34" charset="0"/>
                          </a:rPr>
                          <m:t>𝜎</m:t>
                        </m:r>
                      </m:den>
                    </m:f>
                  </m:oMath>
                </a14:m>
                <a:endParaRPr lang="en-PH" sz="1000" dirty="0">
                  <a:latin typeface="Arial" panose="020B0604020202020204" pitchFamily="34" charset="0"/>
                  <a:cs typeface="Arial" panose="020B0604020202020204" pitchFamily="34" charset="0"/>
                </a:endParaRPr>
              </a:p>
              <a:p>
                <a:pPr marL="800100" lvl="1" indent="-342900">
                  <a:buFont typeface="+mj-lt"/>
                  <a:buAutoNum type="arabicPeriod"/>
                </a:pPr>
                <a:r>
                  <a:rPr lang="en-PH" sz="1600" dirty="0">
                    <a:latin typeface="Arial" panose="020B0604020202020204" pitchFamily="34" charset="0"/>
                    <a:cs typeface="Arial" panose="020B0604020202020204" pitchFamily="34" charset="0"/>
                  </a:rPr>
                  <a:t>The second step is to build the covariance matrix. The covariance is given by </a:t>
                </a:r>
              </a:p>
              <a:p>
                <a:pPr marL="3657600" lvl="8" indent="0">
                  <a:buNone/>
                </a:pPr>
                <a14:m>
                  <m:oMath xmlns:m="http://schemas.openxmlformats.org/officeDocument/2006/math">
                    <m:r>
                      <a:rPr lang="en-US" b="0" i="1" smtClean="0">
                        <a:latin typeface="Cambria Math" panose="02040503050406030204" pitchFamily="18" charset="0"/>
                        <a:cs typeface="Arial" panose="020B0604020202020204" pitchFamily="34" charset="0"/>
                      </a:rPr>
                      <m:t>𝑐𝑜𝑣𝑎𝑟𝑖𝑎𝑛𝑐𝑒</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𝑥</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𝑦</m:t>
                    </m:r>
                    <m:r>
                      <a:rPr lang="en-US" b="0" i="1" smtClean="0">
                        <a:latin typeface="Cambria Math" panose="02040503050406030204" pitchFamily="18" charset="0"/>
                        <a:cs typeface="Arial" panose="020B0604020202020204" pitchFamily="34" charset="0"/>
                      </a:rPr>
                      <m:t>)=</m:t>
                    </m:r>
                    <m:f>
                      <m:fPr>
                        <m:ctrlPr>
                          <a:rPr lang="en-US" i="1">
                            <a:latin typeface="Cambria Math" panose="02040503050406030204" pitchFamily="18" charset="0"/>
                            <a:cs typeface="Arial" panose="020B0604020202020204" pitchFamily="34" charset="0"/>
                          </a:rPr>
                        </m:ctrlPr>
                      </m:fPr>
                      <m:num>
                        <m:r>
                          <a:rPr lang="en-US" b="0" i="1" smtClean="0">
                            <a:latin typeface="Cambria Math" panose="02040503050406030204" pitchFamily="18" charset="0"/>
                            <a:cs typeface="Arial" panose="020B0604020202020204" pitchFamily="34" charset="0"/>
                          </a:rPr>
                          <m:t>(</m:t>
                        </m:r>
                        <m:sSub>
                          <m:sSubPr>
                            <m:ctrlPr>
                              <a:rPr lang="en-US" i="1" smtClean="0">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𝑥</m:t>
                            </m:r>
                          </m:e>
                          <m:sub>
                            <m:r>
                              <a:rPr lang="en-US" b="0" i="1" smtClean="0">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 − </m:t>
                        </m:r>
                        <m:acc>
                          <m:accPr>
                            <m:chr m:val="̅"/>
                            <m:ctrlPr>
                              <a:rPr lang="en-US" b="0" i="1" smtClean="0">
                                <a:latin typeface="Cambria Math" panose="02040503050406030204" pitchFamily="18" charset="0"/>
                                <a:cs typeface="Arial" panose="020B0604020202020204" pitchFamily="34" charset="0"/>
                              </a:rPr>
                            </m:ctrlPr>
                          </m:accPr>
                          <m:e>
                            <m:r>
                              <a:rPr lang="en-US" b="0" i="1" smtClean="0">
                                <a:latin typeface="Cambria Math" panose="02040503050406030204" pitchFamily="18" charset="0"/>
                                <a:cs typeface="Arial" panose="020B0604020202020204" pitchFamily="34" charset="0"/>
                              </a:rPr>
                              <m:t>𝑥</m:t>
                            </m:r>
                          </m:e>
                        </m:acc>
                        <m:r>
                          <a:rPr lang="en-US" b="0" i="1" smtClean="0">
                            <a:latin typeface="Cambria Math" panose="02040503050406030204" pitchFamily="18" charset="0"/>
                            <a:ea typeface="Cambria Math" panose="02040503050406030204" pitchFamily="18" charset="0"/>
                            <a:cs typeface="Arial" panose="020B0604020202020204" pitchFamily="34" charset="0"/>
                          </a:rPr>
                          <m:t>)(</m:t>
                        </m:r>
                        <m:sSub>
                          <m:sSubPr>
                            <m:ctrlPr>
                              <a:rPr lang="en-US" i="1">
                                <a:latin typeface="Cambria Math" panose="02040503050406030204" pitchFamily="18" charset="0"/>
                                <a:cs typeface="Arial" panose="020B0604020202020204" pitchFamily="34" charset="0"/>
                              </a:rPr>
                            </m:ctrlPr>
                          </m:sSubPr>
                          <m:e>
                            <m:r>
                              <a:rPr lang="en-US" b="0" i="1" smtClean="0">
                                <a:latin typeface="Cambria Math" panose="02040503050406030204" pitchFamily="18" charset="0"/>
                                <a:cs typeface="Arial" panose="020B0604020202020204" pitchFamily="34" charset="0"/>
                              </a:rPr>
                              <m:t>𝑦</m:t>
                            </m:r>
                          </m:e>
                          <m:sub>
                            <m:r>
                              <a:rPr lang="en-US" i="1">
                                <a:latin typeface="Cambria Math" panose="02040503050406030204" pitchFamily="18" charset="0"/>
                                <a:cs typeface="Arial" panose="020B0604020202020204" pitchFamily="34" charset="0"/>
                              </a:rPr>
                              <m:t>𝑖</m:t>
                            </m:r>
                          </m:sub>
                        </m:sSub>
                        <m:r>
                          <a:rPr lang="en-US" i="1">
                            <a:latin typeface="Cambria Math" panose="02040503050406030204" pitchFamily="18" charset="0"/>
                            <a:cs typeface="Arial" panose="020B0604020202020204" pitchFamily="34" charset="0"/>
                          </a:rPr>
                          <m:t> − </m:t>
                        </m:r>
                        <m:acc>
                          <m:accPr>
                            <m:chr m:val="̅"/>
                            <m:ctrlPr>
                              <a:rPr lang="en-US" i="1">
                                <a:latin typeface="Cambria Math" panose="02040503050406030204" pitchFamily="18" charset="0"/>
                                <a:cs typeface="Arial" panose="020B0604020202020204" pitchFamily="34" charset="0"/>
                              </a:rPr>
                            </m:ctrlPr>
                          </m:accPr>
                          <m:e>
                            <m:r>
                              <a:rPr lang="en-US" b="0" i="1" smtClean="0">
                                <a:latin typeface="Cambria Math" panose="02040503050406030204" pitchFamily="18" charset="0"/>
                                <a:cs typeface="Arial" panose="020B0604020202020204" pitchFamily="34" charset="0"/>
                              </a:rPr>
                              <m:t>𝑦</m:t>
                            </m:r>
                          </m:e>
                        </m:acc>
                        <m:r>
                          <a:rPr lang="en-US" b="0" i="1" smtClean="0">
                            <a:latin typeface="Cambria Math" panose="02040503050406030204" pitchFamily="18" charset="0"/>
                            <a:ea typeface="Cambria Math" panose="02040503050406030204" pitchFamily="18" charset="0"/>
                            <a:cs typeface="Arial" panose="020B0604020202020204" pitchFamily="34" charset="0"/>
                          </a:rPr>
                          <m:t>)</m:t>
                        </m:r>
                      </m:num>
                      <m:den>
                        <m:r>
                          <a:rPr lang="en-US" b="0" i="1" smtClean="0">
                            <a:latin typeface="Cambria Math" panose="02040503050406030204" pitchFamily="18" charset="0"/>
                            <a:ea typeface="Cambria Math" panose="02040503050406030204" pitchFamily="18" charset="0"/>
                            <a:cs typeface="Arial" panose="020B0604020202020204" pitchFamily="34" charset="0"/>
                          </a:rPr>
                          <m:t>𝑛</m:t>
                        </m:r>
                        <m:r>
                          <a:rPr lang="en-US" b="0" i="1" smtClean="0">
                            <a:latin typeface="Cambria Math" panose="02040503050406030204" pitchFamily="18" charset="0"/>
                            <a:ea typeface="Cambria Math" panose="02040503050406030204" pitchFamily="18" charset="0"/>
                            <a:cs typeface="Arial" panose="020B0604020202020204" pitchFamily="34" charset="0"/>
                          </a:rPr>
                          <m:t>−1</m:t>
                        </m:r>
                      </m:den>
                    </m:f>
                  </m:oMath>
                </a14:m>
                <a:r>
                  <a:rPr lang="en-US" sz="800" i="1" dirty="0">
                    <a:latin typeface="Cambria Math" panose="02040503050406030204" pitchFamily="18" charset="0"/>
                    <a:cs typeface="Arial" panose="020B0604020202020204" pitchFamily="34" charset="0"/>
                  </a:rPr>
                  <a:t>	</a:t>
                </a:r>
              </a:p>
              <a:p>
                <a:pPr marL="806450" lvl="8" indent="0">
                  <a:buNone/>
                </a:pPr>
                <a:r>
                  <a:rPr lang="en-US" sz="1600" dirty="0">
                    <a:latin typeface="Arial" panose="020B0604020202020204" pitchFamily="34" charset="0"/>
                    <a:cs typeface="Arial" panose="020B0604020202020204" pitchFamily="34" charset="0"/>
                  </a:rPr>
                  <a:t>where</a:t>
                </a:r>
                <a:r>
                  <a:rPr lang="en-US" sz="1600" i="1" dirty="0">
                    <a:latin typeface="Arial" panose="020B0604020202020204" pitchFamily="34" charset="0"/>
                    <a:cs typeface="Arial" panose="020B0604020202020204" pitchFamily="34" charset="0"/>
                  </a:rPr>
                  <a:t> </a:t>
                </a:r>
                <a:r>
                  <a:rPr lang="en-PH" sz="1600" i="1" dirty="0">
                    <a:latin typeface="Arial" panose="020B0604020202020204" pitchFamily="34" charset="0"/>
                    <a:cs typeface="Arial" panose="020B0604020202020204" pitchFamily="34" charset="0"/>
                  </a:rPr>
                  <a:t>n</a:t>
                </a:r>
                <a:r>
                  <a:rPr lang="en-PH" sz="1600" dirty="0">
                    <a:latin typeface="Arial" panose="020B0604020202020204" pitchFamily="34" charset="0"/>
                    <a:cs typeface="Arial" panose="020B0604020202020204" pitchFamily="34" charset="0"/>
                  </a:rPr>
                  <a:t> is the number of features. The resulting matrix will be a square </a:t>
                </a:r>
                <a:r>
                  <a:rPr lang="en-PH" dirty="0"/>
                  <a:t>matrix of size d × d where d is the dimension of each feature. </a:t>
                </a:r>
                <a:r>
                  <a:rPr lang="en-PH" sz="1600" dirty="0">
                    <a:latin typeface="Arial" panose="020B0604020202020204" pitchFamily="34" charset="0"/>
                    <a:cs typeface="Arial" panose="020B0604020202020204" pitchFamily="34" charset="0"/>
                  </a:rPr>
                  <a:t> </a:t>
                </a:r>
              </a:p>
              <a:p>
                <a:pPr marL="800100" lvl="1" indent="-342900">
                  <a:buFont typeface="+mj-lt"/>
                  <a:buAutoNum type="arabicPeriod"/>
                </a:pPr>
                <a:r>
                  <a:rPr lang="en-PH" sz="1600" dirty="0">
                    <a:latin typeface="Arial" panose="020B0604020202020204" pitchFamily="34" charset="0"/>
                    <a:cs typeface="Arial" panose="020B0604020202020204" pitchFamily="34" charset="0"/>
                  </a:rPr>
                  <a:t>The third step is to calculate the eigenvectors and eigenvalues. Let A be the square matrix, v a vector and </a:t>
                </a:r>
                <a:r>
                  <a:rPr lang="el-GR" sz="1600" dirty="0">
                    <a:latin typeface="Arial" panose="020B0604020202020204" pitchFamily="34" charset="0"/>
                    <a:cs typeface="Arial" panose="020B0604020202020204" pitchFamily="34" charset="0"/>
                  </a:rPr>
                  <a:t>λ </a:t>
                </a:r>
                <a:r>
                  <a:rPr lang="en-PH" sz="1600" dirty="0">
                    <a:latin typeface="Arial" panose="020B0604020202020204" pitchFamily="34" charset="0"/>
                    <a:cs typeface="Arial" panose="020B0604020202020204" pitchFamily="34" charset="0"/>
                  </a:rPr>
                  <a:t>a scalar that satisfies Av = </a:t>
                </a:r>
                <a:r>
                  <a:rPr lang="el-GR" sz="1600" dirty="0">
                    <a:latin typeface="Arial" panose="020B0604020202020204" pitchFamily="34" charset="0"/>
                    <a:cs typeface="Arial" panose="020B0604020202020204" pitchFamily="34" charset="0"/>
                  </a:rPr>
                  <a:t>λ</a:t>
                </a:r>
                <a:r>
                  <a:rPr lang="en-PH" sz="1600" dirty="0">
                    <a:latin typeface="Arial" panose="020B0604020202020204" pitchFamily="34" charset="0"/>
                    <a:cs typeface="Arial" panose="020B0604020202020204" pitchFamily="34" charset="0"/>
                  </a:rPr>
                  <a:t>v, then </a:t>
                </a:r>
                <a:r>
                  <a:rPr lang="el-GR" sz="1600" dirty="0">
                    <a:latin typeface="Arial" panose="020B0604020202020204" pitchFamily="34" charset="0"/>
                    <a:cs typeface="Arial" panose="020B0604020202020204" pitchFamily="34" charset="0"/>
                  </a:rPr>
                  <a:t>λ </a:t>
                </a:r>
                <a:r>
                  <a:rPr lang="en-PH" sz="1600" dirty="0">
                    <a:latin typeface="Arial" panose="020B0604020202020204" pitchFamily="34" charset="0"/>
                    <a:cs typeface="Arial" panose="020B0604020202020204" pitchFamily="34" charset="0"/>
                  </a:rPr>
                  <a:t>is called eigenvalue associated with eigenvector v of A. The eigenvalues of the square matrix are roots of the characteristic equation </a:t>
                </a:r>
              </a:p>
              <a:p>
                <a:pPr marL="3200400" lvl="7" indent="0">
                  <a:buNone/>
                </a:pPr>
                <a:r>
                  <a:rPr lang="en-US" dirty="0">
                    <a:cs typeface="Arial" panose="020B0604020202020204" pitchFamily="34" charset="0"/>
                  </a:rPr>
                  <a:t>		</a:t>
                </a:r>
                <a14:m>
                  <m:oMath xmlns:m="http://schemas.openxmlformats.org/officeDocument/2006/math">
                    <m:func>
                      <m:funcPr>
                        <m:ctrlPr>
                          <a:rPr lang="en-US" i="1">
                            <a:latin typeface="Cambria Math" panose="02040503050406030204" pitchFamily="18" charset="0"/>
                            <a:cs typeface="Arial" panose="020B0604020202020204" pitchFamily="34" charset="0"/>
                          </a:rPr>
                        </m:ctrlPr>
                      </m:funcPr>
                      <m:fName>
                        <m:r>
                          <m:rPr>
                            <m:sty m:val="p"/>
                          </m:rPr>
                          <a:rPr lang="en-US" i="0">
                            <a:latin typeface="Cambria Math" panose="02040503050406030204" pitchFamily="18" charset="0"/>
                            <a:cs typeface="Arial" panose="020B0604020202020204" pitchFamily="34" charset="0"/>
                          </a:rPr>
                          <m:t>det</m:t>
                        </m:r>
                      </m:fName>
                      <m:e>
                        <m:d>
                          <m:dPr>
                            <m:ctrlPr>
                              <a:rPr lang="en-US" i="1">
                                <a:latin typeface="Cambria Math" panose="02040503050406030204" pitchFamily="18" charset="0"/>
                                <a:cs typeface="Arial" panose="020B0604020202020204" pitchFamily="34" charset="0"/>
                              </a:rPr>
                            </m:ctrlPr>
                          </m:dPr>
                          <m:e>
                            <m:r>
                              <m:rPr>
                                <m:sty m:val="p"/>
                              </m:rPr>
                              <a:rPr lang="en-US" i="0">
                                <a:latin typeface="Cambria Math" panose="02040503050406030204" pitchFamily="18" charset="0"/>
                                <a:cs typeface="Arial" panose="020B0604020202020204" pitchFamily="34" charset="0"/>
                              </a:rPr>
                              <m:t>A</m:t>
                            </m:r>
                            <m:r>
                              <a:rPr lang="en-US" i="0">
                                <a:latin typeface="Cambria Math" panose="02040503050406030204" pitchFamily="18" charset="0"/>
                                <a:cs typeface="Arial" panose="020B0604020202020204" pitchFamily="34" charset="0"/>
                              </a:rPr>
                              <m:t>−</m:t>
                            </m:r>
                            <m:r>
                              <m:rPr>
                                <m:sty m:val="p"/>
                              </m:rPr>
                              <a:rPr lang="en-US" i="0">
                                <a:latin typeface="Cambria Math" panose="02040503050406030204" pitchFamily="18" charset="0"/>
                                <a:cs typeface="Arial" panose="020B0604020202020204" pitchFamily="34" charset="0"/>
                              </a:rPr>
                              <m:t>λI</m:t>
                            </m:r>
                          </m:e>
                        </m:d>
                      </m:e>
                    </m:func>
                    <m:r>
                      <a:rPr lang="en-US" i="0">
                        <a:latin typeface="Cambria Math" panose="02040503050406030204" pitchFamily="18" charset="0"/>
                        <a:cs typeface="Arial" panose="020B0604020202020204" pitchFamily="34" charset="0"/>
                      </a:rPr>
                      <m:t>=0</m:t>
                    </m:r>
                  </m:oMath>
                </a14:m>
                <a:endParaRPr lang="en-US" dirty="0">
                  <a:latin typeface="Arial" panose="020B0604020202020204" pitchFamily="34" charset="0"/>
                  <a:cs typeface="Arial" panose="020B0604020202020204" pitchFamily="34" charset="0"/>
                </a:endParaRPr>
              </a:p>
              <a:p>
                <a:pPr marL="806450" lvl="7" indent="0">
                  <a:buNone/>
                </a:pPr>
                <a:r>
                  <a:rPr lang="en-PH" dirty="0"/>
                  <a:t>where </a:t>
                </a:r>
                <a:r>
                  <a:rPr lang="en-PH" i="1" dirty="0"/>
                  <a:t>I</a:t>
                </a:r>
                <a:r>
                  <a:rPr lang="en-PH" dirty="0"/>
                  <a:t> is the identity matrix. The eigenvectors are obtained from the eigenvalues.  </a:t>
                </a:r>
                <a:endParaRPr lang="en-PH" sz="1200" dirty="0">
                  <a:latin typeface="Arial" panose="020B0604020202020204" pitchFamily="34" charset="0"/>
                  <a:cs typeface="Arial" panose="020B0604020202020204" pitchFamily="34" charset="0"/>
                </a:endParaRPr>
              </a:p>
              <a:p>
                <a:pPr marL="800100" lvl="1" indent="-342900">
                  <a:buFont typeface="+mj-lt"/>
                  <a:buAutoNum type="arabicPeriod"/>
                </a:pPr>
                <a:r>
                  <a:rPr lang="en-PH" sz="1700" dirty="0">
                    <a:latin typeface="Arial" panose="020B0604020202020204" pitchFamily="34" charset="0"/>
                    <a:cs typeface="Arial" panose="020B0604020202020204" pitchFamily="34" charset="0"/>
                  </a:rPr>
                  <a:t>Sort the eigenvectors in highest to lowest order and select the number of principal components that contribute the most. </a:t>
                </a:r>
                <a:endParaRPr lang="en-US" i="1" dirty="0">
                  <a:latin typeface="Arial" panose="020B0604020202020204" pitchFamily="34" charset="0"/>
                  <a:cs typeface="Arial" panose="020B0604020202020204" pitchFamily="34" charset="0"/>
                </a:endParaRPr>
              </a:p>
              <a:p>
                <a:pPr marL="11113" lvl="1" indent="0">
                  <a:buNone/>
                </a:pPr>
                <a:r>
                  <a:rPr lang="en-US" sz="1050" dirty="0">
                    <a:latin typeface="Arial" panose="020B0604020202020204" pitchFamily="34" charset="0"/>
                    <a:cs typeface="Arial" panose="020B0604020202020204" pitchFamily="34" charset="0"/>
                  </a:rPr>
                  <a:t>[1] M.J.G. Narag, </a:t>
                </a:r>
                <a:r>
                  <a:rPr lang="en-PH" sz="1050" dirty="0">
                    <a:latin typeface="Arial" panose="020B0604020202020204" pitchFamily="34" charset="0"/>
                    <a:cs typeface="Arial" panose="020B0604020202020204" pitchFamily="34" charset="0"/>
                  </a:rPr>
                  <a:t>Unraveling the relationship: Discovering artistic influences of painters using convolutional neural network, 20121, MS Thesis.</a:t>
                </a:r>
              </a:p>
              <a:p>
                <a:pPr marL="800100" lvl="1" indent="-342900">
                  <a:buFont typeface="+mj-lt"/>
                  <a:buAutoNum type="arabicPeriod"/>
                </a:pPr>
                <a:endParaRPr lang="en-PH" sz="1600" dirty="0">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83D3589A-CA5E-893A-795A-6CDF5EB13BC1}"/>
                  </a:ext>
                </a:extLst>
              </p:cNvPr>
              <p:cNvSpPr>
                <a:spLocks noGrp="1" noRot="1" noChangeAspect="1" noMove="1" noResize="1" noEditPoints="1" noAdjustHandles="1" noChangeArrowheads="1" noChangeShapeType="1" noTextEdit="1"/>
              </p:cNvSpPr>
              <p:nvPr>
                <p:ph idx="1"/>
              </p:nvPr>
            </p:nvSpPr>
            <p:spPr>
              <a:xfrm>
                <a:off x="1033154" y="1001760"/>
                <a:ext cx="10467848" cy="5811708"/>
              </a:xfrm>
              <a:blipFill>
                <a:blip r:embed="rId15"/>
                <a:stretch>
                  <a:fillRect l="-364" t="-1089" r="-848"/>
                </a:stretch>
              </a:blipFill>
            </p:spPr>
            <p:txBody>
              <a:bodyPr/>
              <a:lstStyle/>
              <a:p>
                <a:r>
                  <a:rPr lang="en-US">
                    <a:noFill/>
                  </a:rPr>
                  <a:t> </a:t>
                </a:r>
              </a:p>
            </p:txBody>
          </p:sp>
        </mc:Fallback>
      </mc:AlternateContent>
    </p:spTree>
    <p:extLst>
      <p:ext uri="{BB962C8B-B14F-4D97-AF65-F5344CB8AC3E}">
        <p14:creationId xmlns:p14="http://schemas.microsoft.com/office/powerpoint/2010/main" val="504113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CD2124E-5F43-7F89-E783-CBE50C892CB1}"/>
              </a:ext>
            </a:extLst>
          </p:cNvPr>
          <p:cNvSpPr/>
          <p:nvPr/>
        </p:nvSpPr>
        <p:spPr>
          <a:xfrm>
            <a:off x="225629" y="312282"/>
            <a:ext cx="11740740" cy="25377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1342F90B-5D85-D603-746C-0E4B0C285781}"/>
              </a:ext>
            </a:extLst>
          </p:cNvPr>
          <p:cNvSpPr txBox="1"/>
          <p:nvPr/>
        </p:nvSpPr>
        <p:spPr>
          <a:xfrm>
            <a:off x="225629" y="3420679"/>
            <a:ext cx="5472546" cy="830997"/>
          </a:xfrm>
          <a:prstGeom prst="rect">
            <a:avLst/>
          </a:prstGeom>
          <a:noFill/>
        </p:spPr>
        <p:txBody>
          <a:bodyPr wrap="square" rtlCol="0">
            <a:spAutoFit/>
          </a:bodyPr>
          <a:lstStyle/>
          <a:p>
            <a:pPr marL="285750" indent="-285750">
              <a:buFont typeface="Arial" panose="020B0604020202020204" pitchFamily="34" charset="0"/>
              <a:buChar char="•"/>
            </a:pPr>
            <a:r>
              <a:rPr lang="en-US" sz="1600" i="1" dirty="0">
                <a:latin typeface="Arial" panose="020B0604020202020204" pitchFamily="34" charset="0"/>
                <a:cs typeface="Arial" panose="020B0604020202020204" pitchFamily="34" charset="0"/>
              </a:rPr>
              <a:t>In Line 3, we start at </a:t>
            </a:r>
            <a:r>
              <a:rPr lang="en-US" sz="1600" i="1" dirty="0" err="1">
                <a:latin typeface="Arial" panose="020B0604020202020204" pitchFamily="34" charset="0"/>
                <a:cs typeface="Arial" panose="020B0604020202020204" pitchFamily="34" charset="0"/>
              </a:rPr>
              <a:t>i</a:t>
            </a:r>
            <a:r>
              <a:rPr lang="en-US" sz="1600" i="1" dirty="0">
                <a:latin typeface="Arial" panose="020B0604020202020204" pitchFamily="34" charset="0"/>
                <a:cs typeface="Arial" panose="020B0604020202020204" pitchFamily="34" charset="0"/>
              </a:rPr>
              <a:t>=3 because for some unknown reason, there are two extra files stored in the directory (boxed in red):</a:t>
            </a:r>
          </a:p>
        </p:txBody>
      </p:sp>
      <p:grpSp>
        <p:nvGrpSpPr>
          <p:cNvPr id="18" name="Group 17">
            <a:extLst>
              <a:ext uri="{FF2B5EF4-FFF2-40B4-BE49-F238E27FC236}">
                <a16:creationId xmlns:a16="http://schemas.microsoft.com/office/drawing/2014/main" id="{B8FFC1A3-CB1C-3485-413C-F8AAD618E416}"/>
              </a:ext>
            </a:extLst>
          </p:cNvPr>
          <p:cNvGrpSpPr/>
          <p:nvPr/>
        </p:nvGrpSpPr>
        <p:grpSpPr>
          <a:xfrm>
            <a:off x="308758" y="4261949"/>
            <a:ext cx="5472548" cy="1457540"/>
            <a:chOff x="308758" y="3916336"/>
            <a:chExt cx="5472548" cy="1457540"/>
          </a:xfrm>
        </p:grpSpPr>
        <p:pic>
          <p:nvPicPr>
            <p:cNvPr id="7" name="Picture 6">
              <a:extLst>
                <a:ext uri="{FF2B5EF4-FFF2-40B4-BE49-F238E27FC236}">
                  <a16:creationId xmlns:a16="http://schemas.microsoft.com/office/drawing/2014/main" id="{F82FF454-AD33-476D-3A0C-1BBBCC7E80D0}"/>
                </a:ext>
              </a:extLst>
            </p:cNvPr>
            <p:cNvPicPr>
              <a:picLocks noChangeAspect="1"/>
            </p:cNvPicPr>
            <p:nvPr/>
          </p:nvPicPr>
          <p:blipFill>
            <a:blip r:embed="rId2"/>
            <a:stretch>
              <a:fillRect/>
            </a:stretch>
          </p:blipFill>
          <p:spPr>
            <a:xfrm>
              <a:off x="308758" y="3916336"/>
              <a:ext cx="5472548" cy="1457540"/>
            </a:xfrm>
            <a:prstGeom prst="rect">
              <a:avLst/>
            </a:prstGeom>
          </p:spPr>
        </p:pic>
        <p:sp>
          <p:nvSpPr>
            <p:cNvPr id="9" name="Rectangle 8">
              <a:extLst>
                <a:ext uri="{FF2B5EF4-FFF2-40B4-BE49-F238E27FC236}">
                  <a16:creationId xmlns:a16="http://schemas.microsoft.com/office/drawing/2014/main" id="{C564767E-AD83-FB6A-0E31-BBEC9EF6822C}"/>
                </a:ext>
              </a:extLst>
            </p:cNvPr>
            <p:cNvSpPr/>
            <p:nvPr/>
          </p:nvSpPr>
          <p:spPr>
            <a:xfrm>
              <a:off x="308758" y="4253220"/>
              <a:ext cx="1162690" cy="39188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1267252C-5307-50E7-87EF-7146083964EC}"/>
              </a:ext>
            </a:extLst>
          </p:cNvPr>
          <p:cNvSpPr txBox="1"/>
          <p:nvPr/>
        </p:nvSpPr>
        <p:spPr>
          <a:xfrm>
            <a:off x="225629" y="5829387"/>
            <a:ext cx="5870369" cy="861774"/>
          </a:xfrm>
          <a:prstGeom prst="rect">
            <a:avLst/>
          </a:prstGeom>
          <a:noFill/>
        </p:spPr>
        <p:txBody>
          <a:bodyPr wrap="square" rtlCol="0">
            <a:spAutoFit/>
          </a:bodyPr>
          <a:lstStyle/>
          <a:p>
            <a:pPr marL="285750" indent="-285750">
              <a:buFont typeface="Arial" panose="020B0604020202020204" pitchFamily="34" charset="0"/>
              <a:buChar char="•"/>
            </a:pPr>
            <a:r>
              <a:rPr lang="en-US" sz="1600" i="1" dirty="0">
                <a:latin typeface="Arial" panose="020B0604020202020204" pitchFamily="34" charset="0"/>
                <a:cs typeface="Arial" panose="020B0604020202020204" pitchFamily="34" charset="0"/>
              </a:rPr>
              <a:t>We impose line 6 because some pictures are not </a:t>
            </a:r>
            <a:r>
              <a:rPr lang="en-US" sz="1600" i="1" dirty="0" err="1">
                <a:latin typeface="Arial" panose="020B0604020202020204" pitchFamily="34" charset="0"/>
                <a:cs typeface="Arial" panose="020B0604020202020204" pitchFamily="34" charset="0"/>
              </a:rPr>
              <a:t>grayscaled</a:t>
            </a:r>
            <a:r>
              <a:rPr lang="en-US" sz="1600" i="1" dirty="0">
                <a:latin typeface="Arial" panose="020B0604020202020204" pitchFamily="34" charset="0"/>
                <a:cs typeface="Arial" panose="020B0604020202020204" pitchFamily="34" charset="0"/>
              </a:rPr>
              <a:t>.</a:t>
            </a:r>
          </a:p>
          <a:p>
            <a:endParaRPr lang="en-US" sz="1600" i="1"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D9E017C-1E8F-6C3F-6D1B-7503EBDCA9FF}"/>
              </a:ext>
            </a:extLst>
          </p:cNvPr>
          <p:cNvPicPr>
            <a:picLocks noChangeAspect="1"/>
          </p:cNvPicPr>
          <p:nvPr/>
        </p:nvPicPr>
        <p:blipFill>
          <a:blip r:embed="rId3"/>
          <a:stretch>
            <a:fillRect/>
          </a:stretch>
        </p:blipFill>
        <p:spPr>
          <a:xfrm>
            <a:off x="6937169" y="4131223"/>
            <a:ext cx="5029200" cy="546100"/>
          </a:xfrm>
          <a:prstGeom prst="rect">
            <a:avLst/>
          </a:prstGeom>
        </p:spPr>
      </p:pic>
      <p:sp>
        <p:nvSpPr>
          <p:cNvPr id="12" name="TextBox 11">
            <a:extLst>
              <a:ext uri="{FF2B5EF4-FFF2-40B4-BE49-F238E27FC236}">
                <a16:creationId xmlns:a16="http://schemas.microsoft.com/office/drawing/2014/main" id="{2A55BFA0-B64C-D931-7D00-48D5B4E0CDB4}"/>
              </a:ext>
            </a:extLst>
          </p:cNvPr>
          <p:cNvSpPr txBox="1"/>
          <p:nvPr/>
        </p:nvSpPr>
        <p:spPr>
          <a:xfrm>
            <a:off x="6719453" y="3429000"/>
            <a:ext cx="5472547" cy="584775"/>
          </a:xfrm>
          <a:prstGeom prst="rect">
            <a:avLst/>
          </a:prstGeom>
          <a:noFill/>
        </p:spPr>
        <p:txBody>
          <a:bodyPr wrap="square" rtlCol="0">
            <a:spAutoFit/>
          </a:bodyPr>
          <a:lstStyle/>
          <a:p>
            <a:pPr marL="285750" indent="-285750">
              <a:buFont typeface="Arial" panose="020B0604020202020204" pitchFamily="34" charset="0"/>
              <a:buChar char="•"/>
            </a:pPr>
            <a:r>
              <a:rPr lang="en-US" sz="1600" i="1" dirty="0">
                <a:latin typeface="Arial" panose="020B0604020202020204" pitchFamily="34" charset="0"/>
                <a:cs typeface="Arial" panose="020B0604020202020204" pitchFamily="34" charset="0"/>
              </a:rPr>
              <a:t>We also need to impose line 7 or less we will get this error when we apply PCA in </a:t>
            </a:r>
            <a:r>
              <a:rPr lang="en-US" sz="1600" i="1" dirty="0" err="1">
                <a:latin typeface="Arial" panose="020B0604020202020204" pitchFamily="34" charset="0"/>
                <a:cs typeface="Arial" panose="020B0604020202020204" pitchFamily="34" charset="0"/>
              </a:rPr>
              <a:t>matrix_X</a:t>
            </a:r>
            <a:r>
              <a:rPr lang="en-US" sz="1600" i="1"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8E5B0C1B-DF5A-6FBA-BF16-F6BB5092F39D}"/>
              </a:ext>
            </a:extLst>
          </p:cNvPr>
          <p:cNvSpPr txBox="1"/>
          <p:nvPr/>
        </p:nvSpPr>
        <p:spPr>
          <a:xfrm>
            <a:off x="6715495" y="4796159"/>
            <a:ext cx="5472547" cy="830997"/>
          </a:xfrm>
          <a:prstGeom prst="rect">
            <a:avLst/>
          </a:prstGeom>
          <a:noFill/>
        </p:spPr>
        <p:txBody>
          <a:bodyPr wrap="square" rtlCol="0">
            <a:spAutoFit/>
          </a:bodyPr>
          <a:lstStyle/>
          <a:p>
            <a:pPr marL="285750" indent="-285750">
              <a:buFont typeface="Arial" panose="020B0604020202020204" pitchFamily="34" charset="0"/>
              <a:buChar char="•"/>
            </a:pPr>
            <a:r>
              <a:rPr lang="en-US" sz="1600" i="1" dirty="0">
                <a:latin typeface="Arial" panose="020B0604020202020204" pitchFamily="34" charset="0"/>
                <a:cs typeface="Arial" panose="020B0604020202020204" pitchFamily="34" charset="0"/>
              </a:rPr>
              <a:t>Our data only have 50 faces (from 10 people) with size 50 by 50. Therefore, </a:t>
            </a:r>
            <a:r>
              <a:rPr lang="en-US" sz="1600" i="1" dirty="0" err="1">
                <a:latin typeface="Arial" panose="020B0604020202020204" pitchFamily="34" charset="0"/>
                <a:cs typeface="Arial" panose="020B0604020202020204" pitchFamily="34" charset="0"/>
              </a:rPr>
              <a:t>matrix_X</a:t>
            </a:r>
            <a:r>
              <a:rPr lang="en-US" sz="1600" i="1" dirty="0">
                <a:latin typeface="Arial" panose="020B0604020202020204" pitchFamily="34" charset="0"/>
                <a:cs typeface="Arial" panose="020B0604020202020204" pitchFamily="34" charset="0"/>
              </a:rPr>
              <a:t> has a dimension 50 by 2500:</a:t>
            </a:r>
          </a:p>
        </p:txBody>
      </p:sp>
      <p:pic>
        <p:nvPicPr>
          <p:cNvPr id="14" name="Picture 13">
            <a:extLst>
              <a:ext uri="{FF2B5EF4-FFF2-40B4-BE49-F238E27FC236}">
                <a16:creationId xmlns:a16="http://schemas.microsoft.com/office/drawing/2014/main" id="{F70FF779-C2FF-148C-425A-77AF9C639D40}"/>
              </a:ext>
            </a:extLst>
          </p:cNvPr>
          <p:cNvPicPr>
            <a:picLocks noChangeAspect="1"/>
          </p:cNvPicPr>
          <p:nvPr/>
        </p:nvPicPr>
        <p:blipFill>
          <a:blip r:embed="rId4"/>
          <a:stretch>
            <a:fillRect/>
          </a:stretch>
        </p:blipFill>
        <p:spPr>
          <a:xfrm>
            <a:off x="753264" y="729114"/>
            <a:ext cx="10685468" cy="1983600"/>
          </a:xfrm>
          <a:prstGeom prst="rect">
            <a:avLst/>
          </a:prstGeom>
        </p:spPr>
      </p:pic>
      <p:pic>
        <p:nvPicPr>
          <p:cNvPr id="15" name="Picture 14">
            <a:extLst>
              <a:ext uri="{FF2B5EF4-FFF2-40B4-BE49-F238E27FC236}">
                <a16:creationId xmlns:a16="http://schemas.microsoft.com/office/drawing/2014/main" id="{7A4E48F8-2C68-7388-4F81-38CDC12D2B9B}"/>
              </a:ext>
            </a:extLst>
          </p:cNvPr>
          <p:cNvPicPr>
            <a:picLocks noChangeAspect="1"/>
          </p:cNvPicPr>
          <p:nvPr/>
        </p:nvPicPr>
        <p:blipFill>
          <a:blip r:embed="rId5"/>
          <a:stretch>
            <a:fillRect/>
          </a:stretch>
        </p:blipFill>
        <p:spPr>
          <a:xfrm>
            <a:off x="6937169" y="5745992"/>
            <a:ext cx="5029200" cy="666301"/>
          </a:xfrm>
          <a:prstGeom prst="rect">
            <a:avLst/>
          </a:prstGeom>
        </p:spPr>
      </p:pic>
      <p:sp>
        <p:nvSpPr>
          <p:cNvPr id="16" name="TextBox 15">
            <a:extLst>
              <a:ext uri="{FF2B5EF4-FFF2-40B4-BE49-F238E27FC236}">
                <a16:creationId xmlns:a16="http://schemas.microsoft.com/office/drawing/2014/main" id="{CC333165-2059-A9D5-F766-303BDD9107BF}"/>
              </a:ext>
            </a:extLst>
          </p:cNvPr>
          <p:cNvSpPr txBox="1"/>
          <p:nvPr/>
        </p:nvSpPr>
        <p:spPr>
          <a:xfrm>
            <a:off x="225629" y="312282"/>
            <a:ext cx="6626433" cy="369332"/>
          </a:xfrm>
          <a:prstGeom prst="rect">
            <a:avLst/>
          </a:prstGeom>
          <a:noFill/>
        </p:spPr>
        <p:txBody>
          <a:bodyPr wrap="square" rtlCol="0">
            <a:spAutoFit/>
          </a:bodyPr>
          <a:lstStyle/>
          <a:p>
            <a:r>
              <a:rPr lang="en-US" b="1" dirty="0" err="1"/>
              <a:t>Matlab</a:t>
            </a:r>
            <a:r>
              <a:rPr lang="en-US" b="1" dirty="0"/>
              <a:t> code to read the images and store it in a 2D matrix:</a:t>
            </a:r>
          </a:p>
        </p:txBody>
      </p:sp>
    </p:spTree>
    <p:extLst>
      <p:ext uri="{BB962C8B-B14F-4D97-AF65-F5344CB8AC3E}">
        <p14:creationId xmlns:p14="http://schemas.microsoft.com/office/powerpoint/2010/main" val="993449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E6B2B2-FC0D-B1E4-8386-0679EDA94BC9}"/>
              </a:ext>
            </a:extLst>
          </p:cNvPr>
          <p:cNvSpPr/>
          <p:nvPr/>
        </p:nvSpPr>
        <p:spPr>
          <a:xfrm>
            <a:off x="225629" y="312282"/>
            <a:ext cx="11740740" cy="14105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66B1DB-1C6F-09AC-1570-CCDF84FF2BF5}"/>
              </a:ext>
            </a:extLst>
          </p:cNvPr>
          <p:cNvSpPr txBox="1"/>
          <p:nvPr/>
        </p:nvSpPr>
        <p:spPr>
          <a:xfrm>
            <a:off x="225629" y="312282"/>
            <a:ext cx="11740740" cy="892552"/>
          </a:xfrm>
          <a:prstGeom prst="rect">
            <a:avLst/>
          </a:prstGeom>
          <a:noFill/>
        </p:spPr>
        <p:txBody>
          <a:bodyPr wrap="square" rtlCol="0">
            <a:spAutoFit/>
          </a:bodyPr>
          <a:lstStyle/>
          <a:p>
            <a:r>
              <a:rPr lang="en-US" b="1" dirty="0" err="1"/>
              <a:t>Matlab</a:t>
            </a:r>
            <a:r>
              <a:rPr lang="en-US" b="1" dirty="0"/>
              <a:t> code for applying PCA and getting the cumulative sum of the normalized eigenvalues to find out </a:t>
            </a:r>
            <a:r>
              <a:rPr lang="en-PH" sz="1600" b="1" dirty="0">
                <a:latin typeface="Arial" panose="020B0604020202020204" pitchFamily="34" charset="0"/>
                <a:cs typeface="Arial" panose="020B0604020202020204" pitchFamily="34" charset="0"/>
              </a:rPr>
              <a:t>how many principal components out of the 2500 possible ones can represent the face up to 99% (or with 1% error only) :</a:t>
            </a:r>
            <a:endParaRPr lang="en-PH" b="1" dirty="0">
              <a:latin typeface="Arial" panose="020B0604020202020204" pitchFamily="34" charset="0"/>
              <a:cs typeface="Arial" panose="020B0604020202020204" pitchFamily="34" charset="0"/>
            </a:endParaRPr>
          </a:p>
          <a:p>
            <a:endParaRPr lang="en-US" b="1" dirty="0"/>
          </a:p>
        </p:txBody>
      </p:sp>
      <p:sp>
        <p:nvSpPr>
          <p:cNvPr id="9" name="TextBox 8">
            <a:extLst>
              <a:ext uri="{FF2B5EF4-FFF2-40B4-BE49-F238E27FC236}">
                <a16:creationId xmlns:a16="http://schemas.microsoft.com/office/drawing/2014/main" id="{CDAB789E-688E-9717-259A-C595C97B6A23}"/>
              </a:ext>
            </a:extLst>
          </p:cNvPr>
          <p:cNvSpPr txBox="1"/>
          <p:nvPr/>
        </p:nvSpPr>
        <p:spPr>
          <a:xfrm>
            <a:off x="385649" y="2522917"/>
            <a:ext cx="5580000" cy="4093428"/>
          </a:xfrm>
          <a:prstGeom prst="rect">
            <a:avLst/>
          </a:prstGeom>
          <a:noFill/>
        </p:spPr>
        <p:txBody>
          <a:bodyPr wrap="square">
            <a:spAutoFit/>
          </a:bodyPr>
          <a:lstStyle/>
          <a:p>
            <a:pPr algn="just"/>
            <a:r>
              <a:rPr lang="en-PH" sz="1300" b="1" i="1" dirty="0">
                <a:latin typeface="Arial" panose="020B0604020202020204" pitchFamily="34" charset="0"/>
                <a:cs typeface="Arial" panose="020B0604020202020204" pitchFamily="34" charset="0"/>
              </a:rPr>
              <a:t>Note:</a:t>
            </a:r>
          </a:p>
          <a:p>
            <a:pPr algn="just"/>
            <a:endParaRPr lang="en-PH" sz="1300" b="1" i="1" dirty="0">
              <a:latin typeface="Arial" panose="020B0604020202020204" pitchFamily="34" charset="0"/>
              <a:cs typeface="Arial" panose="020B0604020202020204" pitchFamily="34" charset="0"/>
            </a:endParaRPr>
          </a:p>
          <a:p>
            <a:pPr algn="just"/>
            <a:r>
              <a:rPr lang="en-PH" sz="1300" b="1" dirty="0">
                <a:latin typeface="Arial" panose="020B0604020202020204" pitchFamily="34" charset="0"/>
                <a:cs typeface="Arial" panose="020B0604020202020204" pitchFamily="34" charset="0"/>
              </a:rPr>
              <a:t>COEFF = </a:t>
            </a:r>
            <a:r>
              <a:rPr lang="en-PH" sz="1300" b="1" dirty="0" err="1">
                <a:latin typeface="Arial" panose="020B0604020202020204" pitchFamily="34" charset="0"/>
                <a:cs typeface="Arial" panose="020B0604020202020204" pitchFamily="34" charset="0"/>
              </a:rPr>
              <a:t>pca</a:t>
            </a:r>
            <a:r>
              <a:rPr lang="en-PH" sz="1300" dirty="0">
                <a:latin typeface="Arial" panose="020B0604020202020204" pitchFamily="34" charset="0"/>
                <a:cs typeface="Arial" panose="020B0604020202020204" pitchFamily="34" charset="0"/>
              </a:rPr>
              <a:t>(X) returns the principal component coefficients for the N by P data matrix X. Rows of X correspond to observations and columns to variables. Each column of COEFF contains coefficients for one principal component. The columns are in descending order in terms of component variance (LATENT). </a:t>
            </a:r>
            <a:r>
              <a:rPr lang="en-PH" sz="1300" b="1" dirty="0" err="1">
                <a:latin typeface="Arial" panose="020B0604020202020204" pitchFamily="34" charset="0"/>
                <a:cs typeface="Arial" panose="020B0604020202020204" pitchFamily="34" charset="0"/>
              </a:rPr>
              <a:t>pca</a:t>
            </a:r>
            <a:r>
              <a:rPr lang="en-PH" sz="1300" dirty="0">
                <a:latin typeface="Arial" panose="020B0604020202020204" pitchFamily="34" charset="0"/>
                <a:cs typeface="Arial" panose="020B0604020202020204" pitchFamily="34" charset="0"/>
              </a:rPr>
              <a:t>, by default, centers the data and uses the singular value decomposition algorithm. For the non-default options, use the name/value pair arguments.</a:t>
            </a:r>
          </a:p>
          <a:p>
            <a:pPr algn="just"/>
            <a:endParaRPr lang="en-PH" sz="1300" dirty="0">
              <a:latin typeface="Arial" panose="020B0604020202020204" pitchFamily="34" charset="0"/>
              <a:cs typeface="Arial" panose="020B0604020202020204" pitchFamily="34" charset="0"/>
            </a:endParaRPr>
          </a:p>
          <a:p>
            <a:pPr algn="just"/>
            <a:endParaRPr lang="en-PH" sz="1300" dirty="0">
              <a:latin typeface="Arial" panose="020B0604020202020204" pitchFamily="34" charset="0"/>
              <a:cs typeface="Arial" panose="020B0604020202020204" pitchFamily="34" charset="0"/>
            </a:endParaRPr>
          </a:p>
          <a:p>
            <a:pPr algn="just"/>
            <a:r>
              <a:rPr lang="en-PH" sz="1300" b="1" dirty="0">
                <a:latin typeface="Arial" panose="020B0604020202020204" pitchFamily="34" charset="0"/>
                <a:cs typeface="Arial" panose="020B0604020202020204" pitchFamily="34" charset="0"/>
              </a:rPr>
              <a:t>[COEFF, SCORE] = </a:t>
            </a:r>
            <a:r>
              <a:rPr lang="en-PH" sz="1300" b="1" dirty="0" err="1">
                <a:latin typeface="Arial" panose="020B0604020202020204" pitchFamily="34" charset="0"/>
                <a:cs typeface="Arial" panose="020B0604020202020204" pitchFamily="34" charset="0"/>
              </a:rPr>
              <a:t>pca</a:t>
            </a:r>
            <a:r>
              <a:rPr lang="en-PH" sz="1300" dirty="0">
                <a:latin typeface="Arial" panose="020B0604020202020204" pitchFamily="34" charset="0"/>
                <a:cs typeface="Arial" panose="020B0604020202020204" pitchFamily="34" charset="0"/>
              </a:rPr>
              <a:t>(X) returns the principal component score, which is the representation of X in the principal component space. Rows of SCORE correspond to observations, columns to components. The centered data can be reconstructed by SCORE*COEFF’.</a:t>
            </a:r>
          </a:p>
          <a:p>
            <a:pPr algn="just"/>
            <a:endParaRPr lang="en-PH" sz="1300" dirty="0">
              <a:latin typeface="Arial" panose="020B0604020202020204" pitchFamily="34" charset="0"/>
              <a:cs typeface="Arial" panose="020B0604020202020204" pitchFamily="34" charset="0"/>
            </a:endParaRPr>
          </a:p>
          <a:p>
            <a:pPr algn="just"/>
            <a:endParaRPr lang="en-PH" sz="1300" dirty="0">
              <a:latin typeface="Arial" panose="020B0604020202020204" pitchFamily="34" charset="0"/>
              <a:cs typeface="Arial" panose="020B0604020202020204" pitchFamily="34" charset="0"/>
            </a:endParaRPr>
          </a:p>
          <a:p>
            <a:pPr algn="just"/>
            <a:r>
              <a:rPr lang="en-PH" sz="1300" b="1" dirty="0">
                <a:latin typeface="Arial" panose="020B0604020202020204" pitchFamily="34" charset="0"/>
                <a:cs typeface="Arial" panose="020B0604020202020204" pitchFamily="34" charset="0"/>
              </a:rPr>
              <a:t>[COEFF, SCORE, LATENT] = </a:t>
            </a:r>
            <a:r>
              <a:rPr lang="en-PH" sz="1300" b="1" dirty="0" err="1">
                <a:latin typeface="Arial" panose="020B0604020202020204" pitchFamily="34" charset="0"/>
                <a:cs typeface="Arial" panose="020B0604020202020204" pitchFamily="34" charset="0"/>
              </a:rPr>
              <a:t>pca</a:t>
            </a:r>
            <a:r>
              <a:rPr lang="en-PH" sz="1300" dirty="0">
                <a:latin typeface="Arial" panose="020B0604020202020204" pitchFamily="34" charset="0"/>
                <a:cs typeface="Arial" panose="020B0604020202020204" pitchFamily="34" charset="0"/>
              </a:rPr>
              <a:t>(X) returns the principal component </a:t>
            </a:r>
            <a:r>
              <a:rPr lang="en-PH" sz="1300" dirty="0" err="1">
                <a:latin typeface="Arial" panose="020B0604020202020204" pitchFamily="34" charset="0"/>
                <a:cs typeface="Arial" panose="020B0604020202020204" pitchFamily="34" charset="0"/>
              </a:rPr>
              <a:t>variances,i.e</a:t>
            </a:r>
            <a:r>
              <a:rPr lang="en-PH" sz="1300" dirty="0">
                <a:latin typeface="Arial" panose="020B0604020202020204" pitchFamily="34" charset="0"/>
                <a:cs typeface="Arial" panose="020B0604020202020204" pitchFamily="34" charset="0"/>
              </a:rPr>
              <a:t>., the </a:t>
            </a:r>
            <a:r>
              <a:rPr lang="en-PH" sz="1300" b="1" i="1" dirty="0">
                <a:solidFill>
                  <a:srgbClr val="C00000"/>
                </a:solidFill>
                <a:latin typeface="Arial" panose="020B0604020202020204" pitchFamily="34" charset="0"/>
                <a:cs typeface="Arial" panose="020B0604020202020204" pitchFamily="34" charset="0"/>
              </a:rPr>
              <a:t>eigenvalues</a:t>
            </a:r>
            <a:r>
              <a:rPr lang="en-PH" sz="1300" dirty="0">
                <a:latin typeface="Arial" panose="020B0604020202020204" pitchFamily="34" charset="0"/>
                <a:cs typeface="Arial" panose="020B0604020202020204" pitchFamily="34" charset="0"/>
              </a:rPr>
              <a:t> of the covariance matrix of X, in LATENT.</a:t>
            </a:r>
          </a:p>
          <a:p>
            <a:pPr algn="just"/>
            <a:endParaRPr lang="en-PH" sz="1300"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20A402A-28DA-1F70-6CBF-B421316901ED}"/>
              </a:ext>
            </a:extLst>
          </p:cNvPr>
          <p:cNvSpPr txBox="1"/>
          <p:nvPr/>
        </p:nvSpPr>
        <p:spPr>
          <a:xfrm>
            <a:off x="6470461" y="2910160"/>
            <a:ext cx="5580000" cy="3293209"/>
          </a:xfrm>
          <a:prstGeom prst="rect">
            <a:avLst/>
          </a:prstGeom>
          <a:noFill/>
        </p:spPr>
        <p:txBody>
          <a:bodyPr wrap="square">
            <a:spAutoFit/>
          </a:bodyPr>
          <a:lstStyle/>
          <a:p>
            <a:pPr algn="just"/>
            <a:r>
              <a:rPr lang="en-PH" sz="1300" b="1" dirty="0">
                <a:latin typeface="Arial" panose="020B0604020202020204" pitchFamily="34" charset="0"/>
                <a:cs typeface="Arial" panose="020B0604020202020204" pitchFamily="34" charset="0"/>
              </a:rPr>
              <a:t>[COEFF, SCORE, LATENT, TSQUARED] = </a:t>
            </a:r>
            <a:r>
              <a:rPr lang="en-PH" sz="1300" b="1" dirty="0" err="1">
                <a:latin typeface="Arial" panose="020B0604020202020204" pitchFamily="34" charset="0"/>
                <a:cs typeface="Arial" panose="020B0604020202020204" pitchFamily="34" charset="0"/>
              </a:rPr>
              <a:t>pca</a:t>
            </a:r>
            <a:r>
              <a:rPr lang="en-PH" sz="1300" dirty="0">
                <a:latin typeface="Arial" panose="020B0604020202020204" pitchFamily="34" charset="0"/>
                <a:cs typeface="Arial" panose="020B0604020202020204" pitchFamily="34" charset="0"/>
              </a:rPr>
              <a:t>(X) returns </a:t>
            </a:r>
            <a:r>
              <a:rPr lang="en-PH" sz="1300" dirty="0" err="1">
                <a:latin typeface="Arial" panose="020B0604020202020204" pitchFamily="34" charset="0"/>
                <a:cs typeface="Arial" panose="020B0604020202020204" pitchFamily="34" charset="0"/>
              </a:rPr>
              <a:t>Hotelling's</a:t>
            </a:r>
            <a:r>
              <a:rPr lang="en-PH" sz="1300" dirty="0">
                <a:latin typeface="Arial" panose="020B0604020202020204" pitchFamily="34" charset="0"/>
                <a:cs typeface="Arial" panose="020B0604020202020204" pitchFamily="34" charset="0"/>
              </a:rPr>
              <a:t> T-squared statistic for each observation in X. </a:t>
            </a:r>
            <a:r>
              <a:rPr lang="en-PH" sz="1300" b="1" dirty="0" err="1">
                <a:latin typeface="Arial" panose="020B0604020202020204" pitchFamily="34" charset="0"/>
                <a:cs typeface="Arial" panose="020B0604020202020204" pitchFamily="34" charset="0"/>
              </a:rPr>
              <a:t>pca</a:t>
            </a:r>
            <a:r>
              <a:rPr lang="en-PH" sz="1300" dirty="0">
                <a:latin typeface="Arial" panose="020B0604020202020204" pitchFamily="34" charset="0"/>
                <a:cs typeface="Arial" panose="020B0604020202020204" pitchFamily="34" charset="0"/>
              </a:rPr>
              <a:t> uses all principal components to compute the TSQUARED (computes in the full space) even when fewer components are requested (see the '</a:t>
            </a:r>
            <a:r>
              <a:rPr lang="en-PH" sz="1300" dirty="0" err="1">
                <a:latin typeface="Arial" panose="020B0604020202020204" pitchFamily="34" charset="0"/>
                <a:cs typeface="Arial" panose="020B0604020202020204" pitchFamily="34" charset="0"/>
              </a:rPr>
              <a:t>NumComponents</a:t>
            </a:r>
            <a:r>
              <a:rPr lang="en-PH" sz="1300" dirty="0">
                <a:latin typeface="Arial" panose="020B0604020202020204" pitchFamily="34" charset="0"/>
                <a:cs typeface="Arial" panose="020B0604020202020204" pitchFamily="34" charset="0"/>
              </a:rPr>
              <a:t>' option below). For TSQUARED in the reduced space, use MAHAL(SCORE,SCORE).</a:t>
            </a:r>
          </a:p>
          <a:p>
            <a:pPr algn="just"/>
            <a:endParaRPr lang="en-PH" sz="1300" dirty="0">
              <a:latin typeface="Arial" panose="020B0604020202020204" pitchFamily="34" charset="0"/>
              <a:cs typeface="Arial" panose="020B0604020202020204" pitchFamily="34" charset="0"/>
            </a:endParaRPr>
          </a:p>
          <a:p>
            <a:pPr algn="just"/>
            <a:endParaRPr lang="en-PH" sz="1300" dirty="0">
              <a:latin typeface="Arial" panose="020B0604020202020204" pitchFamily="34" charset="0"/>
              <a:cs typeface="Arial" panose="020B0604020202020204" pitchFamily="34" charset="0"/>
            </a:endParaRPr>
          </a:p>
          <a:p>
            <a:pPr algn="just"/>
            <a:r>
              <a:rPr lang="en-PH" sz="1300" b="1" dirty="0">
                <a:latin typeface="Arial" panose="020B0604020202020204" pitchFamily="34" charset="0"/>
                <a:cs typeface="Arial" panose="020B0604020202020204" pitchFamily="34" charset="0"/>
              </a:rPr>
              <a:t>[COEFF, SCORE, LATENT, TSQUARED, EXPLAINED] = </a:t>
            </a:r>
            <a:r>
              <a:rPr lang="en-PH" sz="1300" b="1" dirty="0" err="1">
                <a:latin typeface="Arial" panose="020B0604020202020204" pitchFamily="34" charset="0"/>
                <a:cs typeface="Arial" panose="020B0604020202020204" pitchFamily="34" charset="0"/>
              </a:rPr>
              <a:t>pca</a:t>
            </a:r>
            <a:r>
              <a:rPr lang="en-PH" sz="1300" dirty="0">
                <a:latin typeface="Arial" panose="020B0604020202020204" pitchFamily="34" charset="0"/>
                <a:cs typeface="Arial" panose="020B0604020202020204" pitchFamily="34" charset="0"/>
              </a:rPr>
              <a:t>(X) returns a vector containing the percentage of the </a:t>
            </a:r>
            <a:r>
              <a:rPr lang="en-PH" sz="1300" b="1" i="1" dirty="0">
                <a:solidFill>
                  <a:srgbClr val="C00000"/>
                </a:solidFill>
                <a:latin typeface="Arial" panose="020B0604020202020204" pitchFamily="34" charset="0"/>
                <a:cs typeface="Arial" panose="020B0604020202020204" pitchFamily="34" charset="0"/>
              </a:rPr>
              <a:t>total variance/total contribution explained by each principal component. </a:t>
            </a:r>
          </a:p>
          <a:p>
            <a:pPr algn="just"/>
            <a:endParaRPr lang="en-PH" sz="1300" dirty="0">
              <a:latin typeface="Arial" panose="020B0604020202020204" pitchFamily="34" charset="0"/>
              <a:cs typeface="Arial" panose="020B0604020202020204" pitchFamily="34" charset="0"/>
            </a:endParaRPr>
          </a:p>
          <a:p>
            <a:pPr algn="just"/>
            <a:endParaRPr lang="en-PH" sz="1300" dirty="0">
              <a:latin typeface="Arial" panose="020B0604020202020204" pitchFamily="34" charset="0"/>
              <a:cs typeface="Arial" panose="020B0604020202020204" pitchFamily="34" charset="0"/>
            </a:endParaRPr>
          </a:p>
          <a:p>
            <a:pPr algn="just"/>
            <a:r>
              <a:rPr lang="en-PH" sz="1300" b="1" dirty="0">
                <a:latin typeface="Arial" panose="020B0604020202020204" pitchFamily="34" charset="0"/>
                <a:cs typeface="Arial" panose="020B0604020202020204" pitchFamily="34" charset="0"/>
              </a:rPr>
              <a:t>[COEFF, SCORE, LATENT, TSQUARED, EXPLAINED, MU] = </a:t>
            </a:r>
            <a:r>
              <a:rPr lang="en-PH" sz="1300" b="1" dirty="0" err="1">
                <a:latin typeface="Arial" panose="020B0604020202020204" pitchFamily="34" charset="0"/>
                <a:cs typeface="Arial" panose="020B0604020202020204" pitchFamily="34" charset="0"/>
              </a:rPr>
              <a:t>pca</a:t>
            </a:r>
            <a:r>
              <a:rPr lang="en-PH" sz="1300" b="1" dirty="0">
                <a:latin typeface="Arial" panose="020B0604020202020204" pitchFamily="34" charset="0"/>
                <a:cs typeface="Arial" panose="020B0604020202020204" pitchFamily="34" charset="0"/>
              </a:rPr>
              <a:t>(X) </a:t>
            </a:r>
            <a:r>
              <a:rPr lang="en-PH" sz="1300" dirty="0">
                <a:latin typeface="Arial" panose="020B0604020202020204" pitchFamily="34" charset="0"/>
                <a:cs typeface="Arial" panose="020B0604020202020204" pitchFamily="34" charset="0"/>
              </a:rPr>
              <a:t>returns the estimated mean, MU, when 'Centered' is set to true; and all zeros when set to false.</a:t>
            </a:r>
          </a:p>
        </p:txBody>
      </p:sp>
      <p:pic>
        <p:nvPicPr>
          <p:cNvPr id="12" name="Picture 11">
            <a:extLst>
              <a:ext uri="{FF2B5EF4-FFF2-40B4-BE49-F238E27FC236}">
                <a16:creationId xmlns:a16="http://schemas.microsoft.com/office/drawing/2014/main" id="{9754E3C7-1281-6168-1EA7-475F276502D9}"/>
              </a:ext>
            </a:extLst>
          </p:cNvPr>
          <p:cNvPicPr>
            <a:picLocks noChangeAspect="1"/>
          </p:cNvPicPr>
          <p:nvPr/>
        </p:nvPicPr>
        <p:blipFill>
          <a:blip r:embed="rId2"/>
          <a:stretch>
            <a:fillRect/>
          </a:stretch>
        </p:blipFill>
        <p:spPr>
          <a:xfrm>
            <a:off x="475841" y="4431262"/>
            <a:ext cx="5400000" cy="266119"/>
          </a:xfrm>
          <a:prstGeom prst="rect">
            <a:avLst/>
          </a:prstGeom>
        </p:spPr>
      </p:pic>
      <p:pic>
        <p:nvPicPr>
          <p:cNvPr id="13" name="Picture 12">
            <a:extLst>
              <a:ext uri="{FF2B5EF4-FFF2-40B4-BE49-F238E27FC236}">
                <a16:creationId xmlns:a16="http://schemas.microsoft.com/office/drawing/2014/main" id="{6C895350-3ED3-A8D0-D29C-220389321468}"/>
              </a:ext>
            </a:extLst>
          </p:cNvPr>
          <p:cNvPicPr>
            <a:picLocks noChangeAspect="1"/>
          </p:cNvPicPr>
          <p:nvPr/>
        </p:nvPicPr>
        <p:blipFill>
          <a:blip r:embed="rId3"/>
          <a:stretch>
            <a:fillRect/>
          </a:stretch>
        </p:blipFill>
        <p:spPr>
          <a:xfrm>
            <a:off x="485228" y="5585923"/>
            <a:ext cx="5400000" cy="256084"/>
          </a:xfrm>
          <a:prstGeom prst="rect">
            <a:avLst/>
          </a:prstGeom>
        </p:spPr>
      </p:pic>
      <p:pic>
        <p:nvPicPr>
          <p:cNvPr id="14" name="Picture 13">
            <a:extLst>
              <a:ext uri="{FF2B5EF4-FFF2-40B4-BE49-F238E27FC236}">
                <a16:creationId xmlns:a16="http://schemas.microsoft.com/office/drawing/2014/main" id="{EBBFBBBB-8E99-D2F0-5917-919657C19C64}"/>
              </a:ext>
            </a:extLst>
          </p:cNvPr>
          <p:cNvPicPr>
            <a:picLocks noChangeAspect="1"/>
          </p:cNvPicPr>
          <p:nvPr/>
        </p:nvPicPr>
        <p:blipFill>
          <a:blip r:embed="rId4"/>
          <a:stretch>
            <a:fillRect/>
          </a:stretch>
        </p:blipFill>
        <p:spPr>
          <a:xfrm>
            <a:off x="485228" y="6415948"/>
            <a:ext cx="5400000" cy="244444"/>
          </a:xfrm>
          <a:prstGeom prst="rect">
            <a:avLst/>
          </a:prstGeom>
        </p:spPr>
      </p:pic>
      <p:pic>
        <p:nvPicPr>
          <p:cNvPr id="15" name="Picture 14">
            <a:extLst>
              <a:ext uri="{FF2B5EF4-FFF2-40B4-BE49-F238E27FC236}">
                <a16:creationId xmlns:a16="http://schemas.microsoft.com/office/drawing/2014/main" id="{5E8EA146-45DC-E523-C602-6BAC0210ABE0}"/>
              </a:ext>
            </a:extLst>
          </p:cNvPr>
          <p:cNvPicPr>
            <a:picLocks noChangeAspect="1"/>
          </p:cNvPicPr>
          <p:nvPr/>
        </p:nvPicPr>
        <p:blipFill>
          <a:blip r:embed="rId5"/>
          <a:stretch>
            <a:fillRect/>
          </a:stretch>
        </p:blipFill>
        <p:spPr>
          <a:xfrm>
            <a:off x="6559133" y="4187154"/>
            <a:ext cx="5400000" cy="256612"/>
          </a:xfrm>
          <a:prstGeom prst="rect">
            <a:avLst/>
          </a:prstGeom>
        </p:spPr>
      </p:pic>
      <p:pic>
        <p:nvPicPr>
          <p:cNvPr id="16" name="Picture 15">
            <a:extLst>
              <a:ext uri="{FF2B5EF4-FFF2-40B4-BE49-F238E27FC236}">
                <a16:creationId xmlns:a16="http://schemas.microsoft.com/office/drawing/2014/main" id="{7A71D6D4-AB8D-C66D-3D96-E793E9A7DEEC}"/>
              </a:ext>
            </a:extLst>
          </p:cNvPr>
          <p:cNvPicPr>
            <a:picLocks noChangeAspect="1"/>
          </p:cNvPicPr>
          <p:nvPr/>
        </p:nvPicPr>
        <p:blipFill>
          <a:blip r:embed="rId6"/>
          <a:stretch>
            <a:fillRect/>
          </a:stretch>
        </p:blipFill>
        <p:spPr>
          <a:xfrm>
            <a:off x="6559133" y="5169662"/>
            <a:ext cx="5400000" cy="243442"/>
          </a:xfrm>
          <a:prstGeom prst="rect">
            <a:avLst/>
          </a:prstGeom>
        </p:spPr>
      </p:pic>
      <p:pic>
        <p:nvPicPr>
          <p:cNvPr id="17" name="Picture 16">
            <a:extLst>
              <a:ext uri="{FF2B5EF4-FFF2-40B4-BE49-F238E27FC236}">
                <a16:creationId xmlns:a16="http://schemas.microsoft.com/office/drawing/2014/main" id="{88CC5036-A322-F243-0E92-B7F422BF048D}"/>
              </a:ext>
            </a:extLst>
          </p:cNvPr>
          <p:cNvPicPr>
            <a:picLocks noChangeAspect="1"/>
          </p:cNvPicPr>
          <p:nvPr/>
        </p:nvPicPr>
        <p:blipFill>
          <a:blip r:embed="rId7"/>
          <a:stretch>
            <a:fillRect/>
          </a:stretch>
        </p:blipFill>
        <p:spPr>
          <a:xfrm>
            <a:off x="6559133" y="6167349"/>
            <a:ext cx="5400000" cy="264490"/>
          </a:xfrm>
          <a:prstGeom prst="rect">
            <a:avLst/>
          </a:prstGeom>
        </p:spPr>
      </p:pic>
      <p:pic>
        <p:nvPicPr>
          <p:cNvPr id="18" name="Picture 17">
            <a:extLst>
              <a:ext uri="{FF2B5EF4-FFF2-40B4-BE49-F238E27FC236}">
                <a16:creationId xmlns:a16="http://schemas.microsoft.com/office/drawing/2014/main" id="{4405E743-31BE-E091-7AD2-EEB2285D7DBA}"/>
              </a:ext>
            </a:extLst>
          </p:cNvPr>
          <p:cNvPicPr>
            <a:picLocks noChangeAspect="1"/>
          </p:cNvPicPr>
          <p:nvPr/>
        </p:nvPicPr>
        <p:blipFill>
          <a:blip r:embed="rId8"/>
          <a:stretch>
            <a:fillRect/>
          </a:stretch>
        </p:blipFill>
        <p:spPr>
          <a:xfrm>
            <a:off x="2379048" y="2084757"/>
            <a:ext cx="6880085" cy="417641"/>
          </a:xfrm>
          <a:prstGeom prst="rect">
            <a:avLst/>
          </a:prstGeom>
        </p:spPr>
      </p:pic>
      <p:sp>
        <p:nvSpPr>
          <p:cNvPr id="19" name="TextBox 18">
            <a:extLst>
              <a:ext uri="{FF2B5EF4-FFF2-40B4-BE49-F238E27FC236}">
                <a16:creationId xmlns:a16="http://schemas.microsoft.com/office/drawing/2014/main" id="{903272ED-5D44-BF38-109E-A63C292E46D2}"/>
              </a:ext>
            </a:extLst>
          </p:cNvPr>
          <p:cNvSpPr txBox="1"/>
          <p:nvPr/>
        </p:nvSpPr>
        <p:spPr>
          <a:xfrm>
            <a:off x="2299038" y="1814104"/>
            <a:ext cx="6167960" cy="292388"/>
          </a:xfrm>
          <a:prstGeom prst="rect">
            <a:avLst/>
          </a:prstGeom>
          <a:noFill/>
        </p:spPr>
        <p:txBody>
          <a:bodyPr wrap="square" rtlCol="0">
            <a:spAutoFit/>
          </a:bodyPr>
          <a:lstStyle/>
          <a:p>
            <a:r>
              <a:rPr lang="en-US" sz="1300" b="1" i="1" dirty="0">
                <a:solidFill>
                  <a:srgbClr val="C00000"/>
                </a:solidFill>
                <a:latin typeface="Arial" panose="020B0604020202020204" pitchFamily="34" charset="0"/>
                <a:cs typeface="Arial" panose="020B0604020202020204" pitchFamily="34" charset="0"/>
              </a:rPr>
              <a:t>When I run line 11, I get this message from </a:t>
            </a:r>
            <a:r>
              <a:rPr lang="en-US" sz="1300" b="1" i="1" dirty="0" err="1">
                <a:solidFill>
                  <a:srgbClr val="C00000"/>
                </a:solidFill>
                <a:latin typeface="Arial" panose="020B0604020202020204" pitchFamily="34" charset="0"/>
                <a:cs typeface="Arial" panose="020B0604020202020204" pitchFamily="34" charset="0"/>
              </a:rPr>
              <a:t>Matlab</a:t>
            </a:r>
            <a:r>
              <a:rPr lang="en-US" sz="1300" b="1" i="1" dirty="0">
                <a:solidFill>
                  <a:srgbClr val="C00000"/>
                </a:solidFill>
                <a:latin typeface="Arial" panose="020B0604020202020204" pitchFamily="34" charset="0"/>
                <a:cs typeface="Arial" panose="020B0604020202020204" pitchFamily="34" charset="0"/>
              </a:rPr>
              <a:t>:</a:t>
            </a:r>
          </a:p>
        </p:txBody>
      </p:sp>
      <p:pic>
        <p:nvPicPr>
          <p:cNvPr id="22" name="Picture 21">
            <a:extLst>
              <a:ext uri="{FF2B5EF4-FFF2-40B4-BE49-F238E27FC236}">
                <a16:creationId xmlns:a16="http://schemas.microsoft.com/office/drawing/2014/main" id="{C644E214-F4A2-5996-B9A5-E5D23E196457}"/>
              </a:ext>
            </a:extLst>
          </p:cNvPr>
          <p:cNvPicPr>
            <a:picLocks noChangeAspect="1"/>
          </p:cNvPicPr>
          <p:nvPr/>
        </p:nvPicPr>
        <p:blipFill>
          <a:blip r:embed="rId9"/>
          <a:stretch>
            <a:fillRect/>
          </a:stretch>
        </p:blipFill>
        <p:spPr>
          <a:xfrm>
            <a:off x="1846070" y="902080"/>
            <a:ext cx="8059541" cy="770278"/>
          </a:xfrm>
          <a:prstGeom prst="rect">
            <a:avLst/>
          </a:prstGeom>
        </p:spPr>
      </p:pic>
    </p:spTree>
    <p:extLst>
      <p:ext uri="{BB962C8B-B14F-4D97-AF65-F5344CB8AC3E}">
        <p14:creationId xmlns:p14="http://schemas.microsoft.com/office/powerpoint/2010/main" val="4132765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EE6B2B2-FC0D-B1E4-8386-0679EDA94BC9}"/>
              </a:ext>
            </a:extLst>
          </p:cNvPr>
          <p:cNvSpPr/>
          <p:nvPr/>
        </p:nvSpPr>
        <p:spPr>
          <a:xfrm>
            <a:off x="225629" y="312282"/>
            <a:ext cx="11740740" cy="141050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966B1DB-1C6F-09AC-1570-CCDF84FF2BF5}"/>
              </a:ext>
            </a:extLst>
          </p:cNvPr>
          <p:cNvSpPr txBox="1"/>
          <p:nvPr/>
        </p:nvSpPr>
        <p:spPr>
          <a:xfrm>
            <a:off x="225629" y="312282"/>
            <a:ext cx="11740740" cy="892552"/>
          </a:xfrm>
          <a:prstGeom prst="rect">
            <a:avLst/>
          </a:prstGeom>
          <a:noFill/>
        </p:spPr>
        <p:txBody>
          <a:bodyPr wrap="square" rtlCol="0">
            <a:spAutoFit/>
          </a:bodyPr>
          <a:lstStyle/>
          <a:p>
            <a:r>
              <a:rPr lang="en-US" b="1" dirty="0" err="1"/>
              <a:t>Matlab</a:t>
            </a:r>
            <a:r>
              <a:rPr lang="en-US" b="1" dirty="0"/>
              <a:t> code for applying PCA and getting the cumulative sum of the normalized eigenvalues to find out </a:t>
            </a:r>
            <a:r>
              <a:rPr lang="en-PH" sz="1600" b="1" dirty="0">
                <a:latin typeface="Arial" panose="020B0604020202020204" pitchFamily="34" charset="0"/>
                <a:cs typeface="Arial" panose="020B0604020202020204" pitchFamily="34" charset="0"/>
              </a:rPr>
              <a:t>how many principal components out of the 2500 possible ones can represent the face up to 99% (or with 1% error only) :</a:t>
            </a:r>
            <a:endParaRPr lang="en-PH" b="1" dirty="0">
              <a:latin typeface="Arial" panose="020B0604020202020204" pitchFamily="34" charset="0"/>
              <a:cs typeface="Arial" panose="020B0604020202020204" pitchFamily="34" charset="0"/>
            </a:endParaRPr>
          </a:p>
          <a:p>
            <a:endParaRPr lang="en-US" b="1" dirty="0"/>
          </a:p>
        </p:txBody>
      </p:sp>
      <p:sp>
        <p:nvSpPr>
          <p:cNvPr id="9" name="TextBox 8">
            <a:extLst>
              <a:ext uri="{FF2B5EF4-FFF2-40B4-BE49-F238E27FC236}">
                <a16:creationId xmlns:a16="http://schemas.microsoft.com/office/drawing/2014/main" id="{CDAB789E-688E-9717-259A-C595C97B6A23}"/>
              </a:ext>
            </a:extLst>
          </p:cNvPr>
          <p:cNvSpPr txBox="1"/>
          <p:nvPr/>
        </p:nvSpPr>
        <p:spPr>
          <a:xfrm>
            <a:off x="277461" y="2015716"/>
            <a:ext cx="5580000" cy="492443"/>
          </a:xfrm>
          <a:prstGeom prst="rect">
            <a:avLst/>
          </a:prstGeom>
          <a:noFill/>
        </p:spPr>
        <p:txBody>
          <a:bodyPr wrap="square">
            <a:spAutoFit/>
          </a:bodyPr>
          <a:lstStyle/>
          <a:p>
            <a:pPr algn="just"/>
            <a:r>
              <a:rPr lang="en-PH" sz="1300" b="1" i="1" dirty="0">
                <a:latin typeface="Arial" panose="020B0604020202020204" pitchFamily="34" charset="0"/>
                <a:cs typeface="Arial" panose="020B0604020202020204" pitchFamily="34" charset="0"/>
              </a:rPr>
              <a:t>Result of Line 12:</a:t>
            </a:r>
          </a:p>
          <a:p>
            <a:pPr algn="just"/>
            <a:endParaRPr lang="en-PH" sz="1300" dirty="0">
              <a:latin typeface="Arial" panose="020B0604020202020204" pitchFamily="34" charset="0"/>
              <a:cs typeface="Arial" panose="020B0604020202020204" pitchFamily="34" charset="0"/>
            </a:endParaRPr>
          </a:p>
        </p:txBody>
      </p:sp>
      <p:graphicFrame>
        <p:nvGraphicFramePr>
          <p:cNvPr id="21" name="Table 20">
            <a:extLst>
              <a:ext uri="{FF2B5EF4-FFF2-40B4-BE49-F238E27FC236}">
                <a16:creationId xmlns:a16="http://schemas.microsoft.com/office/drawing/2014/main" id="{DA75B11E-9425-29F1-2486-CFF8952EDE05}"/>
              </a:ext>
            </a:extLst>
          </p:cNvPr>
          <p:cNvGraphicFramePr>
            <a:graphicFrameLocks noGrp="1"/>
          </p:cNvGraphicFramePr>
          <p:nvPr>
            <p:extLst>
              <p:ext uri="{D42A27DB-BD31-4B8C-83A1-F6EECF244321}">
                <p14:modId xmlns:p14="http://schemas.microsoft.com/office/powerpoint/2010/main" val="3746629333"/>
              </p:ext>
            </p:extLst>
          </p:nvPr>
        </p:nvGraphicFramePr>
        <p:xfrm>
          <a:off x="437481" y="2411861"/>
          <a:ext cx="1896110" cy="3860800"/>
        </p:xfrm>
        <a:graphic>
          <a:graphicData uri="http://schemas.openxmlformats.org/drawingml/2006/table">
            <a:tbl>
              <a:tblPr>
                <a:tableStyleId>{616DA210-FB5B-4158-B5E0-FEB733F419BA}</a:tableStyleId>
              </a:tblPr>
              <a:tblGrid>
                <a:gridCol w="559089">
                  <a:extLst>
                    <a:ext uri="{9D8B030D-6E8A-4147-A177-3AD203B41FA5}">
                      <a16:colId xmlns:a16="http://schemas.microsoft.com/office/drawing/2014/main" val="2171051292"/>
                    </a:ext>
                  </a:extLst>
                </a:gridCol>
                <a:gridCol w="1337021">
                  <a:extLst>
                    <a:ext uri="{9D8B030D-6E8A-4147-A177-3AD203B41FA5}">
                      <a16:colId xmlns:a16="http://schemas.microsoft.com/office/drawing/2014/main" val="2827407108"/>
                    </a:ext>
                  </a:extLst>
                </a:gridCol>
              </a:tblGrid>
              <a:tr h="203200">
                <a:tc>
                  <a:txBody>
                    <a:bodyPr/>
                    <a:lstStyle/>
                    <a:p>
                      <a:pPr algn="ctr" fontAlgn="b"/>
                      <a:r>
                        <a:rPr lang="en-PH" sz="1200" b="1" u="none" strike="noStrike" dirty="0">
                          <a:solidFill>
                            <a:srgbClr val="000000"/>
                          </a:solidFill>
                          <a:effectLst/>
                        </a:rPr>
                        <a:t>index</a:t>
                      </a:r>
                      <a:endParaRPr lang="en-PH" sz="12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tc>
                  <a:txBody>
                    <a:bodyPr/>
                    <a:lstStyle/>
                    <a:p>
                      <a:pPr algn="ctr" fontAlgn="b"/>
                      <a:r>
                        <a:rPr lang="en-PH" sz="1200" b="1" u="none" strike="noStrike" dirty="0" err="1">
                          <a:solidFill>
                            <a:srgbClr val="000000"/>
                          </a:solidFill>
                          <a:effectLst/>
                        </a:rPr>
                        <a:t>cumsum</a:t>
                      </a:r>
                      <a:r>
                        <a:rPr lang="en-PH" sz="1200" b="1" u="none" strike="noStrike" dirty="0">
                          <a:solidFill>
                            <a:srgbClr val="000000"/>
                          </a:solidFill>
                          <a:effectLst/>
                        </a:rPr>
                        <a:t>(explained)</a:t>
                      </a:r>
                      <a:endParaRPr lang="en-PH" sz="1200" b="1" i="0" u="none" strike="noStrike" dirty="0">
                        <a:solidFill>
                          <a:srgbClr val="000000"/>
                        </a:solidFill>
                        <a:effectLst/>
                        <a:latin typeface="Calibri" panose="020F0502020204030204" pitchFamily="34" charset="0"/>
                      </a:endParaRPr>
                    </a:p>
                  </a:txBody>
                  <a:tcPr marL="9525" marR="9525" marT="9525" marB="0" anchor="b">
                    <a:solidFill>
                      <a:schemeClr val="bg1"/>
                    </a:solidFill>
                  </a:tcPr>
                </a:tc>
                <a:extLst>
                  <a:ext uri="{0D108BD9-81ED-4DB2-BD59-A6C34878D82A}">
                    <a16:rowId xmlns:a16="http://schemas.microsoft.com/office/drawing/2014/main" val="2459828697"/>
                  </a:ext>
                </a:extLst>
              </a:tr>
              <a:tr h="203200">
                <a:tc>
                  <a:txBody>
                    <a:bodyPr/>
                    <a:lstStyle/>
                    <a:p>
                      <a:pPr algn="ctr" fontAlgn="b"/>
                      <a:r>
                        <a:rPr lang="en-PH" sz="1200" u="none" strike="noStrike" dirty="0">
                          <a:effectLst/>
                        </a:rPr>
                        <a:t>1</a:t>
                      </a:r>
                      <a:endParaRPr lang="en-PH"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26.4038</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07539378"/>
                  </a:ext>
                </a:extLst>
              </a:tr>
              <a:tr h="203200">
                <a:tc>
                  <a:txBody>
                    <a:bodyPr/>
                    <a:lstStyle/>
                    <a:p>
                      <a:pPr algn="ctr" fontAlgn="b"/>
                      <a:r>
                        <a:rPr lang="en-PH" sz="1200" u="none" strike="noStrike">
                          <a:effectLst/>
                        </a:rPr>
                        <a:t>2</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45.4471</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076677419"/>
                  </a:ext>
                </a:extLst>
              </a:tr>
              <a:tr h="203200">
                <a:tc>
                  <a:txBody>
                    <a:bodyPr/>
                    <a:lstStyle/>
                    <a:p>
                      <a:pPr algn="ctr" fontAlgn="b"/>
                      <a:r>
                        <a:rPr lang="en-PH" sz="1200" u="none" strike="noStrike">
                          <a:effectLst/>
                        </a:rPr>
                        <a:t>3</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dirty="0">
                          <a:effectLst/>
                        </a:rPr>
                        <a:t>59.7928</a:t>
                      </a:r>
                      <a:endParaRPr lang="en-PH"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9631899"/>
                  </a:ext>
                </a:extLst>
              </a:tr>
              <a:tr h="203200">
                <a:tc>
                  <a:txBody>
                    <a:bodyPr/>
                    <a:lstStyle/>
                    <a:p>
                      <a:pPr algn="ctr" fontAlgn="b"/>
                      <a:r>
                        <a:rPr lang="en-PH" sz="1200" u="none" strike="noStrike">
                          <a:effectLst/>
                        </a:rPr>
                        <a:t>4</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67.7702</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2943845"/>
                  </a:ext>
                </a:extLst>
              </a:tr>
              <a:tr h="203200">
                <a:tc>
                  <a:txBody>
                    <a:bodyPr/>
                    <a:lstStyle/>
                    <a:p>
                      <a:pPr algn="ctr" fontAlgn="b"/>
                      <a:r>
                        <a:rPr lang="en-PH" sz="1200" u="none" strike="noStrike">
                          <a:effectLst/>
                        </a:rPr>
                        <a:t>5</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73.3076</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43964511"/>
                  </a:ext>
                </a:extLst>
              </a:tr>
              <a:tr h="203200">
                <a:tc>
                  <a:txBody>
                    <a:bodyPr/>
                    <a:lstStyle/>
                    <a:p>
                      <a:pPr algn="ctr" fontAlgn="b"/>
                      <a:r>
                        <a:rPr lang="en-PH" sz="1200" u="none" strike="noStrike">
                          <a:effectLst/>
                        </a:rPr>
                        <a:t>6</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76.9046</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88851498"/>
                  </a:ext>
                </a:extLst>
              </a:tr>
              <a:tr h="203200">
                <a:tc>
                  <a:txBody>
                    <a:bodyPr/>
                    <a:lstStyle/>
                    <a:p>
                      <a:pPr algn="ctr" fontAlgn="b"/>
                      <a:r>
                        <a:rPr lang="en-PH" sz="1200" u="none" strike="noStrike">
                          <a:effectLst/>
                        </a:rPr>
                        <a:t>7</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79.9872</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01991504"/>
                  </a:ext>
                </a:extLst>
              </a:tr>
              <a:tr h="203200">
                <a:tc>
                  <a:txBody>
                    <a:bodyPr/>
                    <a:lstStyle/>
                    <a:p>
                      <a:pPr algn="ctr" fontAlgn="b"/>
                      <a:r>
                        <a:rPr lang="en-PH" sz="1200" u="none" strike="noStrike">
                          <a:effectLst/>
                        </a:rPr>
                        <a:t>8</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82.9789</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76827136"/>
                  </a:ext>
                </a:extLst>
              </a:tr>
              <a:tr h="203200">
                <a:tc>
                  <a:txBody>
                    <a:bodyPr/>
                    <a:lstStyle/>
                    <a:p>
                      <a:pPr algn="ctr" fontAlgn="b"/>
                      <a:r>
                        <a:rPr lang="en-PH" sz="1200" u="none" strike="noStrike">
                          <a:effectLst/>
                        </a:rPr>
                        <a:t>9</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85.8813</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59149346"/>
                  </a:ext>
                </a:extLst>
              </a:tr>
              <a:tr h="203200">
                <a:tc>
                  <a:txBody>
                    <a:bodyPr/>
                    <a:lstStyle/>
                    <a:p>
                      <a:pPr algn="ctr" fontAlgn="b"/>
                      <a:r>
                        <a:rPr lang="en-PH" sz="1200" u="none" strike="noStrike">
                          <a:effectLst/>
                        </a:rPr>
                        <a:t>10</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88.6016</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97165451"/>
                  </a:ext>
                </a:extLst>
              </a:tr>
              <a:tr h="203200">
                <a:tc>
                  <a:txBody>
                    <a:bodyPr/>
                    <a:lstStyle/>
                    <a:p>
                      <a:pPr algn="ctr" fontAlgn="b"/>
                      <a:r>
                        <a:rPr lang="en-PH" sz="1200" u="none" strike="noStrike">
                          <a:effectLst/>
                        </a:rPr>
                        <a:t>11</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90.1476</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56754403"/>
                  </a:ext>
                </a:extLst>
              </a:tr>
              <a:tr h="203200">
                <a:tc>
                  <a:txBody>
                    <a:bodyPr/>
                    <a:lstStyle/>
                    <a:p>
                      <a:pPr algn="ctr" fontAlgn="b"/>
                      <a:r>
                        <a:rPr lang="en-PH" sz="1200" u="none" strike="noStrike">
                          <a:effectLst/>
                        </a:rPr>
                        <a:t>12</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91.522</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31314017"/>
                  </a:ext>
                </a:extLst>
              </a:tr>
              <a:tr h="203200">
                <a:tc>
                  <a:txBody>
                    <a:bodyPr/>
                    <a:lstStyle/>
                    <a:p>
                      <a:pPr algn="ctr" fontAlgn="b"/>
                      <a:r>
                        <a:rPr lang="en-PH" sz="1200" u="none" strike="noStrike">
                          <a:effectLst/>
                        </a:rPr>
                        <a:t>13</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92.6637</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0308500"/>
                  </a:ext>
                </a:extLst>
              </a:tr>
              <a:tr h="203200">
                <a:tc>
                  <a:txBody>
                    <a:bodyPr/>
                    <a:lstStyle/>
                    <a:p>
                      <a:pPr algn="ctr" fontAlgn="b"/>
                      <a:r>
                        <a:rPr lang="en-PH" sz="1200" u="none" strike="noStrike">
                          <a:effectLst/>
                        </a:rPr>
                        <a:t>14</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93.6315</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251222644"/>
                  </a:ext>
                </a:extLst>
              </a:tr>
              <a:tr h="203200">
                <a:tc>
                  <a:txBody>
                    <a:bodyPr/>
                    <a:lstStyle/>
                    <a:p>
                      <a:pPr algn="ctr" fontAlgn="b"/>
                      <a:r>
                        <a:rPr lang="en-PH" sz="1200" u="none" strike="noStrike">
                          <a:effectLst/>
                        </a:rPr>
                        <a:t>15</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94.3562</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05241711"/>
                  </a:ext>
                </a:extLst>
              </a:tr>
              <a:tr h="203200">
                <a:tc>
                  <a:txBody>
                    <a:bodyPr/>
                    <a:lstStyle/>
                    <a:p>
                      <a:pPr algn="ctr" fontAlgn="b"/>
                      <a:r>
                        <a:rPr lang="en-PH" sz="1200" u="none" strike="noStrike">
                          <a:effectLst/>
                        </a:rPr>
                        <a:t>16</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94.9886</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80485444"/>
                  </a:ext>
                </a:extLst>
              </a:tr>
              <a:tr h="203200">
                <a:tc>
                  <a:txBody>
                    <a:bodyPr/>
                    <a:lstStyle/>
                    <a:p>
                      <a:pPr algn="ctr" fontAlgn="b"/>
                      <a:r>
                        <a:rPr lang="en-PH" sz="1200" u="none" strike="noStrike">
                          <a:effectLst/>
                        </a:rPr>
                        <a:t>17</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95.5044</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78963920"/>
                  </a:ext>
                </a:extLst>
              </a:tr>
              <a:tr h="203200">
                <a:tc>
                  <a:txBody>
                    <a:bodyPr/>
                    <a:lstStyle/>
                    <a:p>
                      <a:pPr algn="ctr" fontAlgn="b"/>
                      <a:r>
                        <a:rPr lang="en-PH" sz="1200" u="none" strike="noStrike">
                          <a:effectLst/>
                        </a:rPr>
                        <a:t>18</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dirty="0">
                          <a:effectLst/>
                        </a:rPr>
                        <a:t>95.9783</a:t>
                      </a:r>
                      <a:endParaRPr lang="en-PH"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55992174"/>
                  </a:ext>
                </a:extLst>
              </a:tr>
            </a:tbl>
          </a:graphicData>
        </a:graphic>
      </p:graphicFrame>
      <p:graphicFrame>
        <p:nvGraphicFramePr>
          <p:cNvPr id="23" name="Table 22">
            <a:extLst>
              <a:ext uri="{FF2B5EF4-FFF2-40B4-BE49-F238E27FC236}">
                <a16:creationId xmlns:a16="http://schemas.microsoft.com/office/drawing/2014/main" id="{99E5CFA1-8798-5112-87BD-1653D479A2E4}"/>
              </a:ext>
            </a:extLst>
          </p:cNvPr>
          <p:cNvGraphicFramePr>
            <a:graphicFrameLocks noGrp="1"/>
          </p:cNvGraphicFramePr>
          <p:nvPr>
            <p:extLst>
              <p:ext uri="{D42A27DB-BD31-4B8C-83A1-F6EECF244321}">
                <p14:modId xmlns:p14="http://schemas.microsoft.com/office/powerpoint/2010/main" val="1590848163"/>
              </p:ext>
            </p:extLst>
          </p:nvPr>
        </p:nvGraphicFramePr>
        <p:xfrm>
          <a:off x="2451176" y="2620343"/>
          <a:ext cx="1896110" cy="3657600"/>
        </p:xfrm>
        <a:graphic>
          <a:graphicData uri="http://schemas.openxmlformats.org/drawingml/2006/table">
            <a:tbl>
              <a:tblPr>
                <a:tableStyleId>{616DA210-FB5B-4158-B5E0-FEB733F419BA}</a:tableStyleId>
              </a:tblPr>
              <a:tblGrid>
                <a:gridCol w="558800">
                  <a:extLst>
                    <a:ext uri="{9D8B030D-6E8A-4147-A177-3AD203B41FA5}">
                      <a16:colId xmlns:a16="http://schemas.microsoft.com/office/drawing/2014/main" val="2542790342"/>
                    </a:ext>
                  </a:extLst>
                </a:gridCol>
                <a:gridCol w="1337310">
                  <a:extLst>
                    <a:ext uri="{9D8B030D-6E8A-4147-A177-3AD203B41FA5}">
                      <a16:colId xmlns:a16="http://schemas.microsoft.com/office/drawing/2014/main" val="1719326985"/>
                    </a:ext>
                  </a:extLst>
                </a:gridCol>
              </a:tblGrid>
              <a:tr h="203200">
                <a:tc>
                  <a:txBody>
                    <a:bodyPr/>
                    <a:lstStyle/>
                    <a:p>
                      <a:pPr algn="ctr" fontAlgn="b"/>
                      <a:r>
                        <a:rPr lang="en-PH" sz="1200" u="none" strike="noStrike">
                          <a:effectLst/>
                        </a:rPr>
                        <a:t>19</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dirty="0">
                          <a:effectLst/>
                        </a:rPr>
                        <a:t>96.343</a:t>
                      </a:r>
                      <a:endParaRPr lang="en-PH"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26336333"/>
                  </a:ext>
                </a:extLst>
              </a:tr>
              <a:tr h="203200">
                <a:tc>
                  <a:txBody>
                    <a:bodyPr/>
                    <a:lstStyle/>
                    <a:p>
                      <a:pPr algn="ctr" fontAlgn="b"/>
                      <a:r>
                        <a:rPr lang="en-PH" sz="1200" u="none" strike="noStrike">
                          <a:effectLst/>
                        </a:rPr>
                        <a:t>20</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96.7028</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3743822"/>
                  </a:ext>
                </a:extLst>
              </a:tr>
              <a:tr h="203200">
                <a:tc>
                  <a:txBody>
                    <a:bodyPr/>
                    <a:lstStyle/>
                    <a:p>
                      <a:pPr algn="ctr" fontAlgn="b"/>
                      <a:r>
                        <a:rPr lang="en-PH" sz="1200" u="none" strike="noStrike">
                          <a:effectLst/>
                        </a:rPr>
                        <a:t>21</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dirty="0">
                          <a:effectLst/>
                        </a:rPr>
                        <a:t>97.0255</a:t>
                      </a:r>
                      <a:endParaRPr lang="en-PH"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74476260"/>
                  </a:ext>
                </a:extLst>
              </a:tr>
              <a:tr h="203200">
                <a:tc>
                  <a:txBody>
                    <a:bodyPr/>
                    <a:lstStyle/>
                    <a:p>
                      <a:pPr algn="ctr" fontAlgn="b"/>
                      <a:r>
                        <a:rPr lang="en-PH" sz="1200" u="none" strike="noStrike">
                          <a:effectLst/>
                        </a:rPr>
                        <a:t>22</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97.3121</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19849386"/>
                  </a:ext>
                </a:extLst>
              </a:tr>
              <a:tr h="203200">
                <a:tc>
                  <a:txBody>
                    <a:bodyPr/>
                    <a:lstStyle/>
                    <a:p>
                      <a:pPr algn="ctr" fontAlgn="b"/>
                      <a:r>
                        <a:rPr lang="en-PH" sz="1200" u="none" strike="noStrike">
                          <a:effectLst/>
                        </a:rPr>
                        <a:t>23</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97.5761</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64976527"/>
                  </a:ext>
                </a:extLst>
              </a:tr>
              <a:tr h="203200">
                <a:tc>
                  <a:txBody>
                    <a:bodyPr/>
                    <a:lstStyle/>
                    <a:p>
                      <a:pPr algn="ctr" fontAlgn="b"/>
                      <a:r>
                        <a:rPr lang="en-PH" sz="1200" u="none" strike="noStrike" dirty="0">
                          <a:effectLst/>
                        </a:rPr>
                        <a:t>24</a:t>
                      </a:r>
                      <a:endParaRPr lang="en-PH"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dirty="0">
                          <a:effectLst/>
                        </a:rPr>
                        <a:t>97.8181</a:t>
                      </a:r>
                      <a:endParaRPr lang="en-PH"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38549746"/>
                  </a:ext>
                </a:extLst>
              </a:tr>
              <a:tr h="203200">
                <a:tc>
                  <a:txBody>
                    <a:bodyPr/>
                    <a:lstStyle/>
                    <a:p>
                      <a:pPr algn="ctr" fontAlgn="b"/>
                      <a:r>
                        <a:rPr lang="en-PH" sz="1200" u="none" strike="noStrike">
                          <a:effectLst/>
                        </a:rPr>
                        <a:t>25</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98.0488</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2407451"/>
                  </a:ext>
                </a:extLst>
              </a:tr>
              <a:tr h="203200">
                <a:tc>
                  <a:txBody>
                    <a:bodyPr/>
                    <a:lstStyle/>
                    <a:p>
                      <a:pPr algn="ctr" fontAlgn="b"/>
                      <a:r>
                        <a:rPr lang="en-PH" sz="1200" u="none" strike="noStrike">
                          <a:effectLst/>
                        </a:rPr>
                        <a:t>26</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98.2539</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4519718"/>
                  </a:ext>
                </a:extLst>
              </a:tr>
              <a:tr h="203200">
                <a:tc>
                  <a:txBody>
                    <a:bodyPr/>
                    <a:lstStyle/>
                    <a:p>
                      <a:pPr algn="ctr" fontAlgn="b"/>
                      <a:r>
                        <a:rPr lang="en-PH" sz="1200" u="none" strike="noStrike">
                          <a:effectLst/>
                        </a:rPr>
                        <a:t>27</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98.4404</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0154319"/>
                  </a:ext>
                </a:extLst>
              </a:tr>
              <a:tr h="203200">
                <a:tc>
                  <a:txBody>
                    <a:bodyPr/>
                    <a:lstStyle/>
                    <a:p>
                      <a:pPr algn="ctr" fontAlgn="b"/>
                      <a:r>
                        <a:rPr lang="en-PH" sz="1200" u="none" strike="noStrike">
                          <a:effectLst/>
                        </a:rPr>
                        <a:t>28</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98.6128</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02508960"/>
                  </a:ext>
                </a:extLst>
              </a:tr>
              <a:tr h="203200">
                <a:tc>
                  <a:txBody>
                    <a:bodyPr/>
                    <a:lstStyle/>
                    <a:p>
                      <a:pPr algn="ctr" fontAlgn="b"/>
                      <a:r>
                        <a:rPr lang="en-PH" sz="1200" u="none" strike="noStrike">
                          <a:effectLst/>
                        </a:rPr>
                        <a:t>29</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98.7709</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5591403"/>
                  </a:ext>
                </a:extLst>
              </a:tr>
              <a:tr h="203200">
                <a:tc>
                  <a:txBody>
                    <a:bodyPr/>
                    <a:lstStyle/>
                    <a:p>
                      <a:pPr algn="ctr" fontAlgn="b"/>
                      <a:r>
                        <a:rPr lang="en-PH" sz="1200" u="none" strike="noStrike">
                          <a:effectLst/>
                        </a:rPr>
                        <a:t>30</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98.9064</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19413557"/>
                  </a:ext>
                </a:extLst>
              </a:tr>
              <a:tr h="203200">
                <a:tc>
                  <a:txBody>
                    <a:bodyPr/>
                    <a:lstStyle/>
                    <a:p>
                      <a:pPr algn="ctr" fontAlgn="b"/>
                      <a:r>
                        <a:rPr lang="en-PH" sz="1200" u="none" strike="noStrike" dirty="0">
                          <a:solidFill>
                            <a:schemeClr val="bg1"/>
                          </a:solidFill>
                          <a:effectLst/>
                        </a:rPr>
                        <a:t>31</a:t>
                      </a:r>
                      <a:endParaRPr lang="en-PH" sz="1200" b="0" i="0" u="none" strike="noStrike" dirty="0">
                        <a:solidFill>
                          <a:schemeClr val="bg1"/>
                        </a:solidFill>
                        <a:effectLst/>
                        <a:latin typeface="Calibri" panose="020F0502020204030204" pitchFamily="34" charset="0"/>
                      </a:endParaRPr>
                    </a:p>
                  </a:txBody>
                  <a:tcPr marL="9525" marR="9525" marT="9525" marB="0" anchor="b">
                    <a:solidFill>
                      <a:srgbClr val="C00000"/>
                    </a:solidFill>
                  </a:tcPr>
                </a:tc>
                <a:tc>
                  <a:txBody>
                    <a:bodyPr/>
                    <a:lstStyle/>
                    <a:p>
                      <a:pPr algn="ctr" fontAlgn="b"/>
                      <a:r>
                        <a:rPr lang="en-PH" sz="1200" u="none" strike="noStrike" dirty="0">
                          <a:solidFill>
                            <a:schemeClr val="bg1"/>
                          </a:solidFill>
                          <a:effectLst/>
                        </a:rPr>
                        <a:t>99.0219</a:t>
                      </a:r>
                      <a:endParaRPr lang="en-PH" sz="1200" b="0" i="0" u="none" strike="noStrike" dirty="0">
                        <a:solidFill>
                          <a:schemeClr val="bg1"/>
                        </a:solidFill>
                        <a:effectLst/>
                        <a:latin typeface="Calibri" panose="020F0502020204030204" pitchFamily="34" charset="0"/>
                      </a:endParaRPr>
                    </a:p>
                  </a:txBody>
                  <a:tcPr marL="9525" marR="9525" marT="9525" marB="0" anchor="b">
                    <a:solidFill>
                      <a:srgbClr val="C00000"/>
                    </a:solidFill>
                  </a:tcPr>
                </a:tc>
                <a:extLst>
                  <a:ext uri="{0D108BD9-81ED-4DB2-BD59-A6C34878D82A}">
                    <a16:rowId xmlns:a16="http://schemas.microsoft.com/office/drawing/2014/main" val="2593137683"/>
                  </a:ext>
                </a:extLst>
              </a:tr>
              <a:tr h="203200">
                <a:tc>
                  <a:txBody>
                    <a:bodyPr/>
                    <a:lstStyle/>
                    <a:p>
                      <a:pPr algn="ctr" fontAlgn="b"/>
                      <a:r>
                        <a:rPr lang="en-PH" sz="1200" u="none" strike="noStrike">
                          <a:effectLst/>
                        </a:rPr>
                        <a:t>32</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99.1336</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13740955"/>
                  </a:ext>
                </a:extLst>
              </a:tr>
              <a:tr h="203200">
                <a:tc>
                  <a:txBody>
                    <a:bodyPr/>
                    <a:lstStyle/>
                    <a:p>
                      <a:pPr algn="ctr" fontAlgn="b"/>
                      <a:r>
                        <a:rPr lang="en-PH" sz="1200" u="none" strike="noStrike">
                          <a:effectLst/>
                        </a:rPr>
                        <a:t>33</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99.2335</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27351319"/>
                  </a:ext>
                </a:extLst>
              </a:tr>
              <a:tr h="203200">
                <a:tc>
                  <a:txBody>
                    <a:bodyPr/>
                    <a:lstStyle/>
                    <a:p>
                      <a:pPr algn="ctr" fontAlgn="b"/>
                      <a:r>
                        <a:rPr lang="en-PH" sz="1200" u="none" strike="noStrike">
                          <a:effectLst/>
                        </a:rPr>
                        <a:t>34</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99.3236</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36954741"/>
                  </a:ext>
                </a:extLst>
              </a:tr>
              <a:tr h="203200">
                <a:tc>
                  <a:txBody>
                    <a:bodyPr/>
                    <a:lstStyle/>
                    <a:p>
                      <a:pPr algn="ctr" fontAlgn="b"/>
                      <a:r>
                        <a:rPr lang="en-PH" sz="1200" u="none" strike="noStrike">
                          <a:effectLst/>
                        </a:rPr>
                        <a:t>35</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99.4096</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5095549"/>
                  </a:ext>
                </a:extLst>
              </a:tr>
              <a:tr h="203200">
                <a:tc>
                  <a:txBody>
                    <a:bodyPr/>
                    <a:lstStyle/>
                    <a:p>
                      <a:pPr algn="ctr" fontAlgn="b"/>
                      <a:r>
                        <a:rPr lang="en-PH" sz="1200" u="none" strike="noStrike">
                          <a:effectLst/>
                        </a:rPr>
                        <a:t>36</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dirty="0">
                          <a:effectLst/>
                        </a:rPr>
                        <a:t>99.4919</a:t>
                      </a:r>
                      <a:endParaRPr lang="en-PH"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95067186"/>
                  </a:ext>
                </a:extLst>
              </a:tr>
            </a:tbl>
          </a:graphicData>
        </a:graphic>
      </p:graphicFrame>
      <p:graphicFrame>
        <p:nvGraphicFramePr>
          <p:cNvPr id="24" name="Table 23">
            <a:extLst>
              <a:ext uri="{FF2B5EF4-FFF2-40B4-BE49-F238E27FC236}">
                <a16:creationId xmlns:a16="http://schemas.microsoft.com/office/drawing/2014/main" id="{751FB886-0260-FAC1-BB8F-033526CD0C31}"/>
              </a:ext>
            </a:extLst>
          </p:cNvPr>
          <p:cNvGraphicFramePr>
            <a:graphicFrameLocks noGrp="1"/>
          </p:cNvGraphicFramePr>
          <p:nvPr>
            <p:extLst>
              <p:ext uri="{D42A27DB-BD31-4B8C-83A1-F6EECF244321}">
                <p14:modId xmlns:p14="http://schemas.microsoft.com/office/powerpoint/2010/main" val="300195680"/>
              </p:ext>
            </p:extLst>
          </p:nvPr>
        </p:nvGraphicFramePr>
        <p:xfrm>
          <a:off x="4464871" y="2620343"/>
          <a:ext cx="1896110" cy="2641600"/>
        </p:xfrm>
        <a:graphic>
          <a:graphicData uri="http://schemas.openxmlformats.org/drawingml/2006/table">
            <a:tbl>
              <a:tblPr>
                <a:tableStyleId>{616DA210-FB5B-4158-B5E0-FEB733F419BA}</a:tableStyleId>
              </a:tblPr>
              <a:tblGrid>
                <a:gridCol w="552450">
                  <a:extLst>
                    <a:ext uri="{9D8B030D-6E8A-4147-A177-3AD203B41FA5}">
                      <a16:colId xmlns:a16="http://schemas.microsoft.com/office/drawing/2014/main" val="310065357"/>
                    </a:ext>
                  </a:extLst>
                </a:gridCol>
                <a:gridCol w="1343660">
                  <a:extLst>
                    <a:ext uri="{9D8B030D-6E8A-4147-A177-3AD203B41FA5}">
                      <a16:colId xmlns:a16="http://schemas.microsoft.com/office/drawing/2014/main" val="1794633964"/>
                    </a:ext>
                  </a:extLst>
                </a:gridCol>
              </a:tblGrid>
              <a:tr h="203200">
                <a:tc>
                  <a:txBody>
                    <a:bodyPr/>
                    <a:lstStyle/>
                    <a:p>
                      <a:pPr algn="ctr" fontAlgn="b"/>
                      <a:r>
                        <a:rPr lang="en-PH" sz="1200" u="none" strike="noStrike">
                          <a:effectLst/>
                        </a:rPr>
                        <a:t>37</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dirty="0">
                          <a:effectLst/>
                        </a:rPr>
                        <a:t>99.5701</a:t>
                      </a:r>
                      <a:endParaRPr lang="en-PH"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87199678"/>
                  </a:ext>
                </a:extLst>
              </a:tr>
              <a:tr h="203200">
                <a:tc>
                  <a:txBody>
                    <a:bodyPr/>
                    <a:lstStyle/>
                    <a:p>
                      <a:pPr algn="ctr" fontAlgn="b"/>
                      <a:r>
                        <a:rPr lang="en-PH" sz="1200" u="none" strike="noStrike">
                          <a:effectLst/>
                        </a:rPr>
                        <a:t>38</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99.6438</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91046901"/>
                  </a:ext>
                </a:extLst>
              </a:tr>
              <a:tr h="203200">
                <a:tc>
                  <a:txBody>
                    <a:bodyPr/>
                    <a:lstStyle/>
                    <a:p>
                      <a:pPr algn="ctr" fontAlgn="b"/>
                      <a:r>
                        <a:rPr lang="en-PH" sz="1200" u="none" strike="noStrike">
                          <a:effectLst/>
                        </a:rPr>
                        <a:t>39</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99.7122</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0373456"/>
                  </a:ext>
                </a:extLst>
              </a:tr>
              <a:tr h="203200">
                <a:tc>
                  <a:txBody>
                    <a:bodyPr/>
                    <a:lstStyle/>
                    <a:p>
                      <a:pPr algn="ctr" fontAlgn="b"/>
                      <a:r>
                        <a:rPr lang="en-PH" sz="1200" u="none" strike="noStrike">
                          <a:effectLst/>
                        </a:rPr>
                        <a:t>40</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99.7666</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841776387"/>
                  </a:ext>
                </a:extLst>
              </a:tr>
              <a:tr h="203200">
                <a:tc>
                  <a:txBody>
                    <a:bodyPr/>
                    <a:lstStyle/>
                    <a:p>
                      <a:pPr algn="ctr" fontAlgn="b"/>
                      <a:r>
                        <a:rPr lang="en-PH" sz="1200" u="none" strike="noStrike">
                          <a:effectLst/>
                        </a:rPr>
                        <a:t>41</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99.8184</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50243027"/>
                  </a:ext>
                </a:extLst>
              </a:tr>
              <a:tr h="203200">
                <a:tc>
                  <a:txBody>
                    <a:bodyPr/>
                    <a:lstStyle/>
                    <a:p>
                      <a:pPr algn="ctr" fontAlgn="b"/>
                      <a:r>
                        <a:rPr lang="en-PH" sz="1200" u="none" strike="noStrike">
                          <a:effectLst/>
                        </a:rPr>
                        <a:t>42</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99.8585</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50067356"/>
                  </a:ext>
                </a:extLst>
              </a:tr>
              <a:tr h="203200">
                <a:tc>
                  <a:txBody>
                    <a:bodyPr/>
                    <a:lstStyle/>
                    <a:p>
                      <a:pPr algn="ctr" fontAlgn="b"/>
                      <a:r>
                        <a:rPr lang="en-PH" sz="1200" u="none" strike="noStrike">
                          <a:effectLst/>
                        </a:rPr>
                        <a:t>43</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99.895</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47842268"/>
                  </a:ext>
                </a:extLst>
              </a:tr>
              <a:tr h="203200">
                <a:tc>
                  <a:txBody>
                    <a:bodyPr/>
                    <a:lstStyle/>
                    <a:p>
                      <a:pPr algn="ctr" fontAlgn="b"/>
                      <a:r>
                        <a:rPr lang="en-PH" sz="1200" u="none" strike="noStrike">
                          <a:effectLst/>
                        </a:rPr>
                        <a:t>44</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99.9294</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66086863"/>
                  </a:ext>
                </a:extLst>
              </a:tr>
              <a:tr h="203200">
                <a:tc>
                  <a:txBody>
                    <a:bodyPr/>
                    <a:lstStyle/>
                    <a:p>
                      <a:pPr algn="ctr" fontAlgn="b"/>
                      <a:r>
                        <a:rPr lang="en-PH" sz="1200" u="none" strike="noStrike">
                          <a:effectLst/>
                        </a:rPr>
                        <a:t>45</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dirty="0">
                          <a:effectLst/>
                        </a:rPr>
                        <a:t>99.96</a:t>
                      </a:r>
                      <a:endParaRPr lang="en-PH"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70547338"/>
                  </a:ext>
                </a:extLst>
              </a:tr>
              <a:tr h="203200">
                <a:tc>
                  <a:txBody>
                    <a:bodyPr/>
                    <a:lstStyle/>
                    <a:p>
                      <a:pPr algn="ctr" fontAlgn="b"/>
                      <a:r>
                        <a:rPr lang="en-PH" sz="1200" u="none" strike="noStrike">
                          <a:effectLst/>
                        </a:rPr>
                        <a:t>46</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99.9866</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69827786"/>
                  </a:ext>
                </a:extLst>
              </a:tr>
              <a:tr h="203200">
                <a:tc>
                  <a:txBody>
                    <a:bodyPr/>
                    <a:lstStyle/>
                    <a:p>
                      <a:pPr algn="ctr" fontAlgn="b"/>
                      <a:r>
                        <a:rPr lang="en-PH" sz="1200" u="none" strike="noStrike">
                          <a:effectLst/>
                        </a:rPr>
                        <a:t>47</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99.9942</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19919703"/>
                  </a:ext>
                </a:extLst>
              </a:tr>
              <a:tr h="203200">
                <a:tc>
                  <a:txBody>
                    <a:bodyPr/>
                    <a:lstStyle/>
                    <a:p>
                      <a:pPr algn="ctr" fontAlgn="b"/>
                      <a:r>
                        <a:rPr lang="en-PH" sz="1200" u="none" strike="noStrike">
                          <a:effectLst/>
                        </a:rPr>
                        <a:t>48</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a:effectLst/>
                        </a:rPr>
                        <a:t>100</a:t>
                      </a:r>
                      <a:endParaRPr lang="en-PH"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5507737"/>
                  </a:ext>
                </a:extLst>
              </a:tr>
              <a:tr h="203200">
                <a:tc>
                  <a:txBody>
                    <a:bodyPr/>
                    <a:lstStyle/>
                    <a:p>
                      <a:pPr algn="ctr" fontAlgn="b"/>
                      <a:r>
                        <a:rPr lang="en-PH" sz="1200" u="none" strike="noStrike">
                          <a:effectLst/>
                        </a:rPr>
                        <a:t>49</a:t>
                      </a:r>
                      <a:endParaRPr lang="en-PH"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PH" sz="1200" u="none" strike="noStrike" dirty="0">
                          <a:effectLst/>
                        </a:rPr>
                        <a:t>100</a:t>
                      </a:r>
                      <a:endParaRPr lang="en-PH"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91090327"/>
                  </a:ext>
                </a:extLst>
              </a:tr>
            </a:tbl>
          </a:graphicData>
        </a:graphic>
      </p:graphicFrame>
      <p:pic>
        <p:nvPicPr>
          <p:cNvPr id="26" name="Picture 25">
            <a:extLst>
              <a:ext uri="{FF2B5EF4-FFF2-40B4-BE49-F238E27FC236}">
                <a16:creationId xmlns:a16="http://schemas.microsoft.com/office/drawing/2014/main" id="{54612B18-08B1-8009-4153-5B4788936814}"/>
              </a:ext>
            </a:extLst>
          </p:cNvPr>
          <p:cNvPicPr>
            <a:picLocks noChangeAspect="1"/>
          </p:cNvPicPr>
          <p:nvPr/>
        </p:nvPicPr>
        <p:blipFill>
          <a:blip r:embed="rId2"/>
          <a:stretch>
            <a:fillRect/>
          </a:stretch>
        </p:blipFill>
        <p:spPr>
          <a:xfrm>
            <a:off x="7223346" y="2560121"/>
            <a:ext cx="4694369" cy="3712540"/>
          </a:xfrm>
          <a:prstGeom prst="rect">
            <a:avLst/>
          </a:prstGeom>
        </p:spPr>
      </p:pic>
      <p:sp>
        <p:nvSpPr>
          <p:cNvPr id="25" name="TextBox 24">
            <a:extLst>
              <a:ext uri="{FF2B5EF4-FFF2-40B4-BE49-F238E27FC236}">
                <a16:creationId xmlns:a16="http://schemas.microsoft.com/office/drawing/2014/main" id="{705300F4-221C-AC93-8BE0-85F4C58131BD}"/>
              </a:ext>
            </a:extLst>
          </p:cNvPr>
          <p:cNvSpPr txBox="1"/>
          <p:nvPr/>
        </p:nvSpPr>
        <p:spPr>
          <a:xfrm>
            <a:off x="4491576" y="5421874"/>
            <a:ext cx="2731770" cy="1200329"/>
          </a:xfrm>
          <a:prstGeom prst="rect">
            <a:avLst/>
          </a:prstGeom>
          <a:noFill/>
        </p:spPr>
        <p:txBody>
          <a:bodyPr wrap="square">
            <a:spAutoFit/>
          </a:bodyPr>
          <a:lstStyle/>
          <a:p>
            <a:pPr algn="ctr"/>
            <a:r>
              <a:rPr lang="en-PH" b="1" i="1" dirty="0">
                <a:latin typeface="Arial" panose="020B0604020202020204" pitchFamily="34" charset="0"/>
                <a:cs typeface="Arial" panose="020B0604020202020204" pitchFamily="34" charset="0"/>
              </a:rPr>
              <a:t>We only need 31 principal components to represent the face up to 99%</a:t>
            </a:r>
            <a:endParaRPr lang="en-PH"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471B2D03-FAA7-0B0C-170C-6F5CB462193F}"/>
              </a:ext>
            </a:extLst>
          </p:cNvPr>
          <p:cNvSpPr txBox="1"/>
          <p:nvPr/>
        </p:nvSpPr>
        <p:spPr>
          <a:xfrm>
            <a:off x="7093551" y="2015716"/>
            <a:ext cx="5580000" cy="292388"/>
          </a:xfrm>
          <a:prstGeom prst="rect">
            <a:avLst/>
          </a:prstGeom>
          <a:noFill/>
        </p:spPr>
        <p:txBody>
          <a:bodyPr wrap="square">
            <a:spAutoFit/>
          </a:bodyPr>
          <a:lstStyle/>
          <a:p>
            <a:pPr algn="just"/>
            <a:r>
              <a:rPr lang="en-PH" sz="1300" b="1" i="1" dirty="0">
                <a:latin typeface="Arial" panose="020B0604020202020204" pitchFamily="34" charset="0"/>
                <a:cs typeface="Arial" panose="020B0604020202020204" pitchFamily="34" charset="0"/>
              </a:rPr>
              <a:t>Visualizing the </a:t>
            </a:r>
            <a:r>
              <a:rPr lang="en-PH" sz="1300" b="1" i="1" dirty="0" err="1">
                <a:latin typeface="Arial" panose="020B0604020202020204" pitchFamily="34" charset="0"/>
                <a:cs typeface="Arial" panose="020B0604020202020204" pitchFamily="34" charset="0"/>
              </a:rPr>
              <a:t>cumsum</a:t>
            </a:r>
            <a:r>
              <a:rPr lang="en-PH" sz="1300" b="1" i="1" dirty="0">
                <a:latin typeface="Arial" panose="020B0604020202020204" pitchFamily="34" charset="0"/>
                <a:cs typeface="Arial" panose="020B0604020202020204" pitchFamily="34" charset="0"/>
              </a:rPr>
              <a:t>(explained)</a:t>
            </a:r>
            <a:endParaRPr lang="en-PH" sz="1300" dirty="0">
              <a:latin typeface="Arial" panose="020B0604020202020204" pitchFamily="34" charset="0"/>
              <a:cs typeface="Arial" panose="020B0604020202020204" pitchFamily="34" charset="0"/>
            </a:endParaRPr>
          </a:p>
        </p:txBody>
      </p:sp>
      <p:pic>
        <p:nvPicPr>
          <p:cNvPr id="29" name="Picture 28">
            <a:extLst>
              <a:ext uri="{FF2B5EF4-FFF2-40B4-BE49-F238E27FC236}">
                <a16:creationId xmlns:a16="http://schemas.microsoft.com/office/drawing/2014/main" id="{B9E0DE25-BE9B-9520-2D4F-0A02E8BC653A}"/>
              </a:ext>
            </a:extLst>
          </p:cNvPr>
          <p:cNvPicPr>
            <a:picLocks noChangeAspect="1"/>
          </p:cNvPicPr>
          <p:nvPr/>
        </p:nvPicPr>
        <p:blipFill>
          <a:blip r:embed="rId3"/>
          <a:stretch>
            <a:fillRect/>
          </a:stretch>
        </p:blipFill>
        <p:spPr>
          <a:xfrm>
            <a:off x="1846070" y="902080"/>
            <a:ext cx="8059541" cy="770278"/>
          </a:xfrm>
          <a:prstGeom prst="rect">
            <a:avLst/>
          </a:prstGeom>
        </p:spPr>
      </p:pic>
    </p:spTree>
    <p:extLst>
      <p:ext uri="{BB962C8B-B14F-4D97-AF65-F5344CB8AC3E}">
        <p14:creationId xmlns:p14="http://schemas.microsoft.com/office/powerpoint/2010/main" val="2874338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C31041AD-84A6-1960-0739-CDDDCB234980}"/>
              </a:ext>
            </a:extLst>
          </p:cNvPr>
          <p:cNvSpPr txBox="1"/>
          <p:nvPr/>
        </p:nvSpPr>
        <p:spPr>
          <a:xfrm>
            <a:off x="6329418" y="2444005"/>
            <a:ext cx="6097904" cy="1384995"/>
          </a:xfrm>
          <a:prstGeom prst="rect">
            <a:avLst/>
          </a:prstGeom>
          <a:noFill/>
        </p:spPr>
        <p:txBody>
          <a:bodyPr wrap="square">
            <a:spAutoFit/>
          </a:bodyPr>
          <a:lstStyle/>
          <a:p>
            <a:endParaRPr lang="en-US" sz="1400" dirty="0">
              <a:latin typeface="Arial" panose="020B0604020202020204" pitchFamily="34" charset="0"/>
              <a:cs typeface="Arial" panose="020B0604020202020204" pitchFamily="34" charset="0"/>
            </a:endParaRPr>
          </a:p>
          <a:p>
            <a:pPr marL="285750" indent="-285750">
              <a:buFont typeface="Wingdings" pitchFamily="2" charset="2"/>
              <a:buChar char="§"/>
            </a:pPr>
            <a:r>
              <a:rPr lang="en-US" sz="1400" dirty="0">
                <a:latin typeface="Arial" panose="020B0604020202020204" pitchFamily="34" charset="0"/>
                <a:cs typeface="Arial" panose="020B0604020202020204" pitchFamily="34" charset="0"/>
              </a:rPr>
              <a:t>In line 22, we need to reconstruct </a:t>
            </a:r>
            <a:r>
              <a:rPr lang="en-US" sz="1400" dirty="0" err="1">
                <a:latin typeface="Arial" panose="020B0604020202020204" pitchFamily="34" charset="0"/>
                <a:cs typeface="Arial" panose="020B0604020202020204" pitchFamily="34" charset="0"/>
              </a:rPr>
              <a:t>image_compressed</a:t>
            </a:r>
            <a:r>
              <a:rPr lang="en-US" sz="1400" dirty="0">
                <a:latin typeface="Arial" panose="020B0604020202020204" pitchFamily="34" charset="0"/>
                <a:cs typeface="Arial" panose="020B0604020202020204" pitchFamily="34" charset="0"/>
              </a:rPr>
              <a:t> into a 2D array</a:t>
            </a:r>
          </a:p>
          <a:p>
            <a:pPr marL="285750" indent="-285750">
              <a:buFont typeface="Wingdings" pitchFamily="2" charset="2"/>
              <a:buChar char="§"/>
            </a:pPr>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Finally, here is the reconstructed compressed image:</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4CA10313-D525-E4FF-2D41-5BA3F1CF0D9E}"/>
              </a:ext>
            </a:extLst>
          </p:cNvPr>
          <p:cNvSpPr/>
          <p:nvPr/>
        </p:nvSpPr>
        <p:spPr>
          <a:xfrm>
            <a:off x="225629" y="312282"/>
            <a:ext cx="11740740" cy="21680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FC4E55-12B5-8868-E79B-ACC124D22D12}"/>
              </a:ext>
            </a:extLst>
          </p:cNvPr>
          <p:cNvSpPr txBox="1"/>
          <p:nvPr/>
        </p:nvSpPr>
        <p:spPr>
          <a:xfrm>
            <a:off x="225629" y="312282"/>
            <a:ext cx="11740740" cy="369332"/>
          </a:xfrm>
          <a:prstGeom prst="rect">
            <a:avLst/>
          </a:prstGeom>
          <a:noFill/>
        </p:spPr>
        <p:txBody>
          <a:bodyPr wrap="square" rtlCol="0">
            <a:spAutoFit/>
          </a:bodyPr>
          <a:lstStyle/>
          <a:p>
            <a:r>
              <a:rPr lang="en-US" b="1" dirty="0"/>
              <a:t>We are now ready to reconstruct the faces:</a:t>
            </a:r>
          </a:p>
        </p:txBody>
      </p:sp>
      <p:sp>
        <p:nvSpPr>
          <p:cNvPr id="8" name="TextBox 7">
            <a:extLst>
              <a:ext uri="{FF2B5EF4-FFF2-40B4-BE49-F238E27FC236}">
                <a16:creationId xmlns:a16="http://schemas.microsoft.com/office/drawing/2014/main" id="{81FAAEE3-47C4-F1F8-A45A-61E1065C5C8B}"/>
              </a:ext>
            </a:extLst>
          </p:cNvPr>
          <p:cNvSpPr txBox="1"/>
          <p:nvPr/>
        </p:nvSpPr>
        <p:spPr>
          <a:xfrm>
            <a:off x="140801" y="2622279"/>
            <a:ext cx="6231480" cy="4185761"/>
          </a:xfrm>
          <a:prstGeom prst="rect">
            <a:avLst/>
          </a:prstGeom>
          <a:noFill/>
        </p:spPr>
        <p:txBody>
          <a:bodyPr wrap="square" rtlCol="0">
            <a:spAutoFit/>
          </a:bodyPr>
          <a:lstStyle/>
          <a:p>
            <a:pPr marL="285750" indent="-285750">
              <a:buFont typeface="Wingdings" pitchFamily="2" charset="2"/>
              <a:buChar char="§"/>
            </a:pPr>
            <a:r>
              <a:rPr lang="en-US" sz="1400" dirty="0">
                <a:latin typeface="Arial" panose="020B0604020202020204" pitchFamily="34" charset="0"/>
                <a:cs typeface="Arial" panose="020B0604020202020204" pitchFamily="34" charset="0"/>
              </a:rPr>
              <a:t>Line 16 and 17 extracts one test image from </a:t>
            </a:r>
            <a:r>
              <a:rPr lang="en-US" sz="1400" dirty="0" err="1">
                <a:latin typeface="Arial" panose="020B0604020202020204" pitchFamily="34" charset="0"/>
                <a:cs typeface="Arial" panose="020B0604020202020204" pitchFamily="34" charset="0"/>
              </a:rPr>
              <a:t>matrix_X</a:t>
            </a:r>
            <a:r>
              <a:rPr lang="en-US" sz="1400" dirty="0">
                <a:latin typeface="Arial" panose="020B0604020202020204" pitchFamily="34" charset="0"/>
                <a:cs typeface="Arial" panose="020B0604020202020204" pitchFamily="34" charset="0"/>
              </a:rPr>
              <a:t>. </a:t>
            </a:r>
          </a:p>
          <a:p>
            <a:pPr marL="285750" indent="-285750">
              <a:buFont typeface="Wingdings" pitchFamily="2" charset="2"/>
              <a:buChar char="§"/>
            </a:pPr>
            <a:endParaRPr lang="en-US" sz="1400" dirty="0">
              <a:latin typeface="Arial" panose="020B0604020202020204" pitchFamily="34" charset="0"/>
              <a:cs typeface="Arial" panose="020B0604020202020204" pitchFamily="34" charset="0"/>
            </a:endParaRPr>
          </a:p>
          <a:p>
            <a:pPr marL="285750" indent="-285750">
              <a:buFont typeface="Wingdings" pitchFamily="2" charset="2"/>
              <a:buChar char="§"/>
            </a:pPr>
            <a:endParaRPr lang="en-US" sz="1400" dirty="0">
              <a:latin typeface="Arial" panose="020B0604020202020204" pitchFamily="34" charset="0"/>
              <a:cs typeface="Arial" panose="020B0604020202020204" pitchFamily="34" charset="0"/>
            </a:endParaRPr>
          </a:p>
          <a:p>
            <a:pPr marL="285750" indent="-285750">
              <a:buFont typeface="Wingdings" pitchFamily="2" charset="2"/>
              <a:buChar char="§"/>
            </a:pPr>
            <a:r>
              <a:rPr lang="en-US" sz="1400" dirty="0">
                <a:latin typeface="Arial" panose="020B0604020202020204" pitchFamily="34" charset="0"/>
                <a:cs typeface="Arial" panose="020B0604020202020204" pitchFamily="34" charset="0"/>
              </a:rPr>
              <a:t>In line 18, we need to subtract mu to make it mean centered:</a:t>
            </a:r>
          </a:p>
          <a:p>
            <a:pPr marL="285750" indent="-285750">
              <a:buFont typeface="Wingdings" pitchFamily="2" charset="2"/>
              <a:buChar char="§"/>
            </a:pPr>
            <a:endParaRPr lang="en-US" sz="1400" dirty="0">
              <a:latin typeface="Arial" panose="020B0604020202020204" pitchFamily="34" charset="0"/>
              <a:cs typeface="Arial" panose="020B0604020202020204" pitchFamily="34" charset="0"/>
            </a:endParaRPr>
          </a:p>
          <a:p>
            <a:pPr marL="285750" indent="-285750">
              <a:buFont typeface="Wingdings" pitchFamily="2" charset="2"/>
              <a:buChar char="§"/>
            </a:pPr>
            <a:endParaRPr lang="en-US" sz="1400" dirty="0">
              <a:latin typeface="Arial" panose="020B0604020202020204" pitchFamily="34" charset="0"/>
              <a:cs typeface="Arial" panose="020B0604020202020204" pitchFamily="34" charset="0"/>
            </a:endParaRPr>
          </a:p>
          <a:p>
            <a:pPr marL="285750" indent="-285750">
              <a:buFont typeface="Wingdings" pitchFamily="2" charset="2"/>
              <a:buChar char="§"/>
            </a:pPr>
            <a:endParaRPr lang="en-US" sz="1400" dirty="0">
              <a:latin typeface="Arial" panose="020B0604020202020204" pitchFamily="34" charset="0"/>
              <a:cs typeface="Arial" panose="020B0604020202020204" pitchFamily="34" charset="0"/>
            </a:endParaRPr>
          </a:p>
          <a:p>
            <a:pPr marL="285750" indent="-285750">
              <a:buFont typeface="Wingdings" pitchFamily="2" charset="2"/>
              <a:buChar char="§"/>
            </a:pPr>
            <a:r>
              <a:rPr lang="en-US" sz="1400" dirty="0">
                <a:latin typeface="Arial" panose="020B0604020202020204" pitchFamily="34" charset="0"/>
                <a:cs typeface="Arial" panose="020B0604020202020204" pitchFamily="34" charset="0"/>
              </a:rPr>
              <a:t>In line 19, we extract the 31 principal components from the </a:t>
            </a:r>
            <a:r>
              <a:rPr lang="en-US" sz="1400" dirty="0" err="1">
                <a:latin typeface="Arial" panose="020B0604020202020204" pitchFamily="34" charset="0"/>
                <a:cs typeface="Arial" panose="020B0604020202020204" pitchFamily="34" charset="0"/>
              </a:rPr>
              <a:t>coeff</a:t>
            </a:r>
            <a:r>
              <a:rPr lang="en-US" sz="1400" dirty="0">
                <a:latin typeface="Arial" panose="020B0604020202020204" pitchFamily="34" charset="0"/>
                <a:cs typeface="Arial" panose="020B0604020202020204" pitchFamily="34" charset="0"/>
              </a:rPr>
              <a:t> and name it PC:</a:t>
            </a:r>
          </a:p>
          <a:p>
            <a:endParaRPr lang="en-US" sz="1400" dirty="0">
              <a:latin typeface="Arial" panose="020B0604020202020204" pitchFamily="34" charset="0"/>
              <a:cs typeface="Arial" panose="020B0604020202020204" pitchFamily="34" charset="0"/>
            </a:endParaRPr>
          </a:p>
          <a:p>
            <a:endParaRPr lang="en-US" sz="1400" dirty="0">
              <a:latin typeface="Arial" panose="020B0604020202020204" pitchFamily="34" charset="0"/>
              <a:cs typeface="Arial" panose="020B0604020202020204" pitchFamily="34" charset="0"/>
            </a:endParaRPr>
          </a:p>
          <a:p>
            <a:pPr marL="285750" indent="-285750">
              <a:buFont typeface="Wingdings" pitchFamily="2" charset="2"/>
              <a:buChar char="§"/>
            </a:pPr>
            <a:r>
              <a:rPr lang="en-US" sz="1400" dirty="0">
                <a:latin typeface="Arial" panose="020B0604020202020204" pitchFamily="34" charset="0"/>
                <a:cs typeface="Arial" panose="020B0604020202020204" pitchFamily="34" charset="0"/>
              </a:rPr>
              <a:t>In line 20, we then get the matrix multiplication of PC and </a:t>
            </a:r>
            <a:r>
              <a:rPr lang="en-US" sz="1400" dirty="0" err="1">
                <a:latin typeface="Arial" panose="020B0604020202020204" pitchFamily="34" charset="0"/>
                <a:cs typeface="Arial" panose="020B0604020202020204" pitchFamily="34" charset="0"/>
              </a:rPr>
              <a:t>test_less_mu</a:t>
            </a:r>
            <a:r>
              <a:rPr lang="en-US" sz="1400" dirty="0">
                <a:latin typeface="Arial" panose="020B0604020202020204" pitchFamily="34" charset="0"/>
                <a:cs typeface="Arial" panose="020B0604020202020204" pitchFamily="34" charset="0"/>
              </a:rPr>
              <a:t> to get the coefficients (labeled a):</a:t>
            </a:r>
          </a:p>
          <a:p>
            <a:pPr marL="285750" indent="-285750">
              <a:buFont typeface="Wingdings" pitchFamily="2" charset="2"/>
              <a:buChar char="§"/>
            </a:pPr>
            <a:endParaRPr lang="en-US" sz="1400" dirty="0">
              <a:latin typeface="Arial" panose="020B0604020202020204" pitchFamily="34" charset="0"/>
              <a:cs typeface="Arial" panose="020B0604020202020204" pitchFamily="34" charset="0"/>
            </a:endParaRPr>
          </a:p>
          <a:p>
            <a:pPr marL="285750" indent="-285750">
              <a:buFont typeface="Wingdings" pitchFamily="2" charset="2"/>
              <a:buChar char="§"/>
            </a:pPr>
            <a:endParaRPr lang="en-US" sz="1400" dirty="0">
              <a:latin typeface="Arial" panose="020B0604020202020204" pitchFamily="34" charset="0"/>
              <a:cs typeface="Arial" panose="020B0604020202020204" pitchFamily="34" charset="0"/>
            </a:endParaRPr>
          </a:p>
          <a:p>
            <a:pPr marL="285750" indent="-285750">
              <a:buFont typeface="Wingdings" pitchFamily="2" charset="2"/>
              <a:buChar char="§"/>
            </a:pPr>
            <a:r>
              <a:rPr lang="en-US" sz="1400" dirty="0">
                <a:latin typeface="Arial" panose="020B0604020202020204" pitchFamily="34" charset="0"/>
                <a:cs typeface="Arial" panose="020B0604020202020204" pitchFamily="34" charset="0"/>
              </a:rPr>
              <a:t>In Line 21, we again apply matrix multiplication to PC and a to get the final compressed image in 1D:</a:t>
            </a:r>
          </a:p>
          <a:p>
            <a:pPr marL="285750" indent="-285750">
              <a:buFont typeface="Wingdings" pitchFamily="2" charset="2"/>
              <a:buChar char="§"/>
            </a:pPr>
            <a:endParaRPr lang="en-US" sz="1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487E4776-A7B9-A35A-06BB-3BE392592381}"/>
              </a:ext>
            </a:extLst>
          </p:cNvPr>
          <p:cNvPicPr>
            <a:picLocks noChangeAspect="1"/>
          </p:cNvPicPr>
          <p:nvPr/>
        </p:nvPicPr>
        <p:blipFill>
          <a:blip r:embed="rId2"/>
          <a:stretch>
            <a:fillRect/>
          </a:stretch>
        </p:blipFill>
        <p:spPr>
          <a:xfrm>
            <a:off x="1850390" y="681614"/>
            <a:ext cx="8491219" cy="1732513"/>
          </a:xfrm>
          <a:prstGeom prst="rect">
            <a:avLst/>
          </a:prstGeom>
        </p:spPr>
      </p:pic>
      <p:pic>
        <p:nvPicPr>
          <p:cNvPr id="10" name="Picture 9">
            <a:extLst>
              <a:ext uri="{FF2B5EF4-FFF2-40B4-BE49-F238E27FC236}">
                <a16:creationId xmlns:a16="http://schemas.microsoft.com/office/drawing/2014/main" id="{37B3B9D5-80E4-30D2-CEBF-E755043C4F63}"/>
              </a:ext>
            </a:extLst>
          </p:cNvPr>
          <p:cNvPicPr>
            <a:picLocks noChangeAspect="1"/>
          </p:cNvPicPr>
          <p:nvPr/>
        </p:nvPicPr>
        <p:blipFill>
          <a:blip r:embed="rId3"/>
          <a:stretch>
            <a:fillRect/>
          </a:stretch>
        </p:blipFill>
        <p:spPr>
          <a:xfrm>
            <a:off x="374219" y="2984963"/>
            <a:ext cx="5721781" cy="285669"/>
          </a:xfrm>
          <a:prstGeom prst="rect">
            <a:avLst/>
          </a:prstGeom>
        </p:spPr>
      </p:pic>
      <p:pic>
        <p:nvPicPr>
          <p:cNvPr id="11" name="Picture 10">
            <a:extLst>
              <a:ext uri="{FF2B5EF4-FFF2-40B4-BE49-F238E27FC236}">
                <a16:creationId xmlns:a16="http://schemas.microsoft.com/office/drawing/2014/main" id="{6E08B944-1312-DFBA-9FEB-5DDCA4C63D72}"/>
              </a:ext>
            </a:extLst>
          </p:cNvPr>
          <p:cNvPicPr>
            <a:picLocks noChangeAspect="1"/>
          </p:cNvPicPr>
          <p:nvPr/>
        </p:nvPicPr>
        <p:blipFill>
          <a:blip r:embed="rId4"/>
          <a:stretch>
            <a:fillRect/>
          </a:stretch>
        </p:blipFill>
        <p:spPr>
          <a:xfrm>
            <a:off x="374219" y="3803811"/>
            <a:ext cx="5721781" cy="286933"/>
          </a:xfrm>
          <a:prstGeom prst="rect">
            <a:avLst/>
          </a:prstGeom>
        </p:spPr>
      </p:pic>
      <p:pic>
        <p:nvPicPr>
          <p:cNvPr id="12" name="Picture 11">
            <a:extLst>
              <a:ext uri="{FF2B5EF4-FFF2-40B4-BE49-F238E27FC236}">
                <a16:creationId xmlns:a16="http://schemas.microsoft.com/office/drawing/2014/main" id="{DDCC65F2-4486-A331-A31B-F780323DD6D8}"/>
              </a:ext>
            </a:extLst>
          </p:cNvPr>
          <p:cNvPicPr>
            <a:picLocks noChangeAspect="1"/>
          </p:cNvPicPr>
          <p:nvPr/>
        </p:nvPicPr>
        <p:blipFill>
          <a:blip r:embed="rId5"/>
          <a:stretch>
            <a:fillRect/>
          </a:stretch>
        </p:blipFill>
        <p:spPr>
          <a:xfrm>
            <a:off x="374219" y="3551864"/>
            <a:ext cx="5721781" cy="260081"/>
          </a:xfrm>
          <a:prstGeom prst="rect">
            <a:avLst/>
          </a:prstGeom>
        </p:spPr>
      </p:pic>
      <p:pic>
        <p:nvPicPr>
          <p:cNvPr id="15" name="Picture 14">
            <a:extLst>
              <a:ext uri="{FF2B5EF4-FFF2-40B4-BE49-F238E27FC236}">
                <a16:creationId xmlns:a16="http://schemas.microsoft.com/office/drawing/2014/main" id="{AD63791D-ECCA-B1F0-CD6B-C8596046F07B}"/>
              </a:ext>
            </a:extLst>
          </p:cNvPr>
          <p:cNvPicPr>
            <a:picLocks noChangeAspect="1"/>
          </p:cNvPicPr>
          <p:nvPr/>
        </p:nvPicPr>
        <p:blipFill>
          <a:blip r:embed="rId6"/>
          <a:stretch>
            <a:fillRect/>
          </a:stretch>
        </p:blipFill>
        <p:spPr>
          <a:xfrm>
            <a:off x="374219" y="4648558"/>
            <a:ext cx="5721781" cy="249134"/>
          </a:xfrm>
          <a:prstGeom prst="rect">
            <a:avLst/>
          </a:prstGeom>
        </p:spPr>
      </p:pic>
      <p:pic>
        <p:nvPicPr>
          <p:cNvPr id="16" name="Picture 15">
            <a:extLst>
              <a:ext uri="{FF2B5EF4-FFF2-40B4-BE49-F238E27FC236}">
                <a16:creationId xmlns:a16="http://schemas.microsoft.com/office/drawing/2014/main" id="{8B5DD55F-6744-F0EE-0727-74ECB602BD86}"/>
              </a:ext>
            </a:extLst>
          </p:cNvPr>
          <p:cNvPicPr>
            <a:picLocks noChangeAspect="1"/>
          </p:cNvPicPr>
          <p:nvPr/>
        </p:nvPicPr>
        <p:blipFill>
          <a:blip r:embed="rId7"/>
          <a:stretch>
            <a:fillRect/>
          </a:stretch>
        </p:blipFill>
        <p:spPr>
          <a:xfrm>
            <a:off x="374219" y="5518010"/>
            <a:ext cx="5721781" cy="266517"/>
          </a:xfrm>
          <a:prstGeom prst="rect">
            <a:avLst/>
          </a:prstGeom>
        </p:spPr>
      </p:pic>
      <p:pic>
        <p:nvPicPr>
          <p:cNvPr id="17" name="Picture 16">
            <a:extLst>
              <a:ext uri="{FF2B5EF4-FFF2-40B4-BE49-F238E27FC236}">
                <a16:creationId xmlns:a16="http://schemas.microsoft.com/office/drawing/2014/main" id="{07D468BE-A609-485B-C110-02B5519329E2}"/>
              </a:ext>
            </a:extLst>
          </p:cNvPr>
          <p:cNvPicPr>
            <a:picLocks noChangeAspect="1"/>
          </p:cNvPicPr>
          <p:nvPr/>
        </p:nvPicPr>
        <p:blipFill>
          <a:blip r:embed="rId8"/>
          <a:stretch>
            <a:fillRect/>
          </a:stretch>
        </p:blipFill>
        <p:spPr>
          <a:xfrm>
            <a:off x="374219" y="6300855"/>
            <a:ext cx="5720716" cy="273600"/>
          </a:xfrm>
          <a:prstGeom prst="rect">
            <a:avLst/>
          </a:prstGeom>
        </p:spPr>
      </p:pic>
      <p:pic>
        <p:nvPicPr>
          <p:cNvPr id="18" name="Picture 17">
            <a:extLst>
              <a:ext uri="{FF2B5EF4-FFF2-40B4-BE49-F238E27FC236}">
                <a16:creationId xmlns:a16="http://schemas.microsoft.com/office/drawing/2014/main" id="{AA9AF3DB-42CE-E9F7-C74E-126803FF6F01}"/>
              </a:ext>
            </a:extLst>
          </p:cNvPr>
          <p:cNvPicPr>
            <a:picLocks noChangeAspect="1"/>
          </p:cNvPicPr>
          <p:nvPr/>
        </p:nvPicPr>
        <p:blipFill>
          <a:blip r:embed="rId9"/>
          <a:stretch>
            <a:fillRect/>
          </a:stretch>
        </p:blipFill>
        <p:spPr>
          <a:xfrm>
            <a:off x="6372281" y="2984963"/>
            <a:ext cx="5740155" cy="309600"/>
          </a:xfrm>
          <a:prstGeom prst="rect">
            <a:avLst/>
          </a:prstGeom>
        </p:spPr>
      </p:pic>
      <p:pic>
        <p:nvPicPr>
          <p:cNvPr id="20" name="Picture 19">
            <a:extLst>
              <a:ext uri="{FF2B5EF4-FFF2-40B4-BE49-F238E27FC236}">
                <a16:creationId xmlns:a16="http://schemas.microsoft.com/office/drawing/2014/main" id="{E45C7BDF-2CD1-C59F-D037-EDF259A38E47}"/>
              </a:ext>
            </a:extLst>
          </p:cNvPr>
          <p:cNvPicPr>
            <a:picLocks noChangeAspect="1"/>
          </p:cNvPicPr>
          <p:nvPr/>
        </p:nvPicPr>
        <p:blipFill>
          <a:blip r:embed="rId10"/>
          <a:stretch>
            <a:fillRect/>
          </a:stretch>
        </p:blipFill>
        <p:spPr>
          <a:xfrm>
            <a:off x="7688136" y="3587318"/>
            <a:ext cx="3244275" cy="3042082"/>
          </a:xfrm>
          <a:prstGeom prst="rect">
            <a:avLst/>
          </a:prstGeom>
        </p:spPr>
      </p:pic>
    </p:spTree>
    <p:extLst>
      <p:ext uri="{BB962C8B-B14F-4D97-AF65-F5344CB8AC3E}">
        <p14:creationId xmlns:p14="http://schemas.microsoft.com/office/powerpoint/2010/main" val="486649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494240B8-3188-1745-EB9D-F38B3064F753}"/>
              </a:ext>
            </a:extLst>
          </p:cNvPr>
          <p:cNvSpPr txBox="1"/>
          <p:nvPr/>
        </p:nvSpPr>
        <p:spPr>
          <a:xfrm>
            <a:off x="45716" y="370167"/>
            <a:ext cx="4370080" cy="2462213"/>
          </a:xfrm>
          <a:prstGeom prst="rect">
            <a:avLst/>
          </a:prstGeom>
          <a:solidFill>
            <a:schemeClr val="bg1"/>
          </a:solidFill>
          <a:ln>
            <a:solidFill>
              <a:schemeClr val="tx1"/>
            </a:solidFill>
          </a:ln>
        </p:spPr>
        <p:txBody>
          <a:bodyPr wrap="square">
            <a:spAutoFit/>
          </a:bodyPr>
          <a:lstStyle/>
          <a:p>
            <a:r>
              <a:rPr lang="en-US" sz="1400" b="1" dirty="0" err="1"/>
              <a:t>Matlab</a:t>
            </a:r>
            <a:r>
              <a:rPr lang="en-US" sz="1400" b="1" dirty="0"/>
              <a:t> code to automatically generate the subfigures:</a:t>
            </a:r>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a:p>
            <a:endParaRPr lang="en-US" sz="1400" b="1" dirty="0"/>
          </a:p>
        </p:txBody>
      </p:sp>
      <p:sp>
        <p:nvSpPr>
          <p:cNvPr id="6" name="TextBox 5">
            <a:extLst>
              <a:ext uri="{FF2B5EF4-FFF2-40B4-BE49-F238E27FC236}">
                <a16:creationId xmlns:a16="http://schemas.microsoft.com/office/drawing/2014/main" id="{B3FC4E55-12B5-8868-E79B-ACC124D22D12}"/>
              </a:ext>
            </a:extLst>
          </p:cNvPr>
          <p:cNvSpPr txBox="1"/>
          <p:nvPr/>
        </p:nvSpPr>
        <p:spPr>
          <a:xfrm>
            <a:off x="4553726" y="400885"/>
            <a:ext cx="7569690" cy="338554"/>
          </a:xfrm>
          <a:prstGeom prst="rect">
            <a:avLst/>
          </a:prstGeom>
          <a:solidFill>
            <a:schemeClr val="bg1"/>
          </a:solidFill>
          <a:ln>
            <a:noFill/>
          </a:ln>
        </p:spPr>
        <p:txBody>
          <a:bodyPr wrap="square" rtlCol="0">
            <a:spAutoFit/>
          </a:bodyPr>
          <a:lstStyle/>
          <a:p>
            <a:pPr algn="ctr"/>
            <a:r>
              <a:rPr lang="en-US" sz="1600" b="1" dirty="0">
                <a:latin typeface="Arial" panose="020B0604020202020204" pitchFamily="34" charset="0"/>
                <a:cs typeface="Arial" panose="020B0604020202020204" pitchFamily="34" charset="0"/>
              </a:rPr>
              <a:t>Rendered faces for varying number of principal components</a:t>
            </a:r>
          </a:p>
        </p:txBody>
      </p:sp>
      <p:pic>
        <p:nvPicPr>
          <p:cNvPr id="2" name="Picture 1">
            <a:extLst>
              <a:ext uri="{FF2B5EF4-FFF2-40B4-BE49-F238E27FC236}">
                <a16:creationId xmlns:a16="http://schemas.microsoft.com/office/drawing/2014/main" id="{C17FE61D-3FF3-B273-09E4-AEB2F5EFC332}"/>
              </a:ext>
            </a:extLst>
          </p:cNvPr>
          <p:cNvPicPr>
            <a:picLocks noChangeAspect="1"/>
          </p:cNvPicPr>
          <p:nvPr/>
        </p:nvPicPr>
        <p:blipFill>
          <a:blip r:embed="rId2"/>
          <a:stretch>
            <a:fillRect/>
          </a:stretch>
        </p:blipFill>
        <p:spPr>
          <a:xfrm>
            <a:off x="4553722" y="735927"/>
            <a:ext cx="7569694" cy="5502099"/>
          </a:xfrm>
          <a:prstGeom prst="rect">
            <a:avLst/>
          </a:prstGeom>
          <a:ln>
            <a:noFill/>
          </a:ln>
        </p:spPr>
      </p:pic>
      <p:pic>
        <p:nvPicPr>
          <p:cNvPr id="4" name="Picture 3">
            <a:extLst>
              <a:ext uri="{FF2B5EF4-FFF2-40B4-BE49-F238E27FC236}">
                <a16:creationId xmlns:a16="http://schemas.microsoft.com/office/drawing/2014/main" id="{3DB8585C-2F82-B088-75C6-BB70D45BE316}"/>
              </a:ext>
            </a:extLst>
          </p:cNvPr>
          <p:cNvPicPr>
            <a:picLocks noChangeAspect="1"/>
          </p:cNvPicPr>
          <p:nvPr/>
        </p:nvPicPr>
        <p:blipFill>
          <a:blip r:embed="rId3"/>
          <a:stretch>
            <a:fillRect/>
          </a:stretch>
        </p:blipFill>
        <p:spPr>
          <a:xfrm>
            <a:off x="70479" y="807828"/>
            <a:ext cx="4345317" cy="1776730"/>
          </a:xfrm>
          <a:prstGeom prst="rect">
            <a:avLst/>
          </a:prstGeom>
          <a:ln>
            <a:solidFill>
              <a:schemeClr val="tx1"/>
            </a:solidFill>
          </a:ln>
        </p:spPr>
      </p:pic>
      <p:sp>
        <p:nvSpPr>
          <p:cNvPr id="13" name="TextBox 12">
            <a:extLst>
              <a:ext uri="{FF2B5EF4-FFF2-40B4-BE49-F238E27FC236}">
                <a16:creationId xmlns:a16="http://schemas.microsoft.com/office/drawing/2014/main" id="{E99A4AA1-7043-ECD3-36A3-71C644CF7E87}"/>
              </a:ext>
            </a:extLst>
          </p:cNvPr>
          <p:cNvSpPr txBox="1"/>
          <p:nvPr/>
        </p:nvSpPr>
        <p:spPr>
          <a:xfrm>
            <a:off x="259081" y="3022219"/>
            <a:ext cx="4088940" cy="1815882"/>
          </a:xfrm>
          <a:prstGeom prst="rect">
            <a:avLst/>
          </a:prstGeom>
          <a:noFill/>
        </p:spPr>
        <p:txBody>
          <a:bodyPr wrap="square" rtlCol="0">
            <a:spAutoFit/>
          </a:bodyPr>
          <a:lstStyle/>
          <a:p>
            <a:pPr algn="just"/>
            <a:r>
              <a:rPr lang="en-US" sz="1400" dirty="0">
                <a:latin typeface="Arial" panose="020B0604020202020204" pitchFamily="34" charset="0"/>
                <a:cs typeface="Arial" panose="020B0604020202020204" pitchFamily="34" charset="0"/>
              </a:rPr>
              <a:t>We can see here that the face is unrecognizable for small number of principal components (1-5). We can however identify our face already using only 6 principal components (around 76% from the table in slide 5). Of course, better rendering can be seen as we add more and more principal components, but the change is gradual as expected from this plot:</a:t>
            </a:r>
          </a:p>
        </p:txBody>
      </p:sp>
      <p:pic>
        <p:nvPicPr>
          <p:cNvPr id="22" name="Picture 21">
            <a:extLst>
              <a:ext uri="{FF2B5EF4-FFF2-40B4-BE49-F238E27FC236}">
                <a16:creationId xmlns:a16="http://schemas.microsoft.com/office/drawing/2014/main" id="{1D706AB6-A75D-BFDE-7CC1-5B6EDF346141}"/>
              </a:ext>
            </a:extLst>
          </p:cNvPr>
          <p:cNvPicPr>
            <a:picLocks noChangeAspect="1"/>
          </p:cNvPicPr>
          <p:nvPr/>
        </p:nvPicPr>
        <p:blipFill>
          <a:blip r:embed="rId4"/>
          <a:stretch>
            <a:fillRect/>
          </a:stretch>
        </p:blipFill>
        <p:spPr>
          <a:xfrm>
            <a:off x="765397" y="4838101"/>
            <a:ext cx="2554087" cy="2019899"/>
          </a:xfrm>
          <a:prstGeom prst="rect">
            <a:avLst/>
          </a:prstGeom>
        </p:spPr>
      </p:pic>
    </p:spTree>
    <p:extLst>
      <p:ext uri="{BB962C8B-B14F-4D97-AF65-F5344CB8AC3E}">
        <p14:creationId xmlns:p14="http://schemas.microsoft.com/office/powerpoint/2010/main" val="228251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93E258B-7646-2FBE-F471-04C4472DC361}"/>
              </a:ext>
            </a:extLst>
          </p:cNvPr>
          <p:cNvPicPr>
            <a:picLocks noChangeAspect="1"/>
          </p:cNvPicPr>
          <p:nvPr/>
        </p:nvPicPr>
        <p:blipFill>
          <a:blip r:embed="rId2"/>
          <a:stretch>
            <a:fillRect/>
          </a:stretch>
        </p:blipFill>
        <p:spPr>
          <a:xfrm>
            <a:off x="368190" y="649492"/>
            <a:ext cx="3966302" cy="2887385"/>
          </a:xfrm>
          <a:prstGeom prst="rect">
            <a:avLst/>
          </a:prstGeom>
        </p:spPr>
      </p:pic>
      <p:pic>
        <p:nvPicPr>
          <p:cNvPr id="17" name="Picture 16">
            <a:extLst>
              <a:ext uri="{FF2B5EF4-FFF2-40B4-BE49-F238E27FC236}">
                <a16:creationId xmlns:a16="http://schemas.microsoft.com/office/drawing/2014/main" id="{3A70534A-0E2D-ED8E-85D4-861EDFC1CA1D}"/>
              </a:ext>
            </a:extLst>
          </p:cNvPr>
          <p:cNvPicPr>
            <a:picLocks noChangeAspect="1"/>
          </p:cNvPicPr>
          <p:nvPr/>
        </p:nvPicPr>
        <p:blipFill>
          <a:blip r:embed="rId3"/>
          <a:stretch>
            <a:fillRect/>
          </a:stretch>
        </p:blipFill>
        <p:spPr>
          <a:xfrm>
            <a:off x="4524934" y="649492"/>
            <a:ext cx="3966302" cy="2887385"/>
          </a:xfrm>
          <a:prstGeom prst="rect">
            <a:avLst/>
          </a:prstGeom>
        </p:spPr>
      </p:pic>
      <p:sp>
        <p:nvSpPr>
          <p:cNvPr id="18" name="TextBox 17">
            <a:extLst>
              <a:ext uri="{FF2B5EF4-FFF2-40B4-BE49-F238E27FC236}">
                <a16:creationId xmlns:a16="http://schemas.microsoft.com/office/drawing/2014/main" id="{FA25E2E7-823C-237D-7ECF-5B641319EF61}"/>
              </a:ext>
            </a:extLst>
          </p:cNvPr>
          <p:cNvSpPr txBox="1"/>
          <p:nvPr/>
        </p:nvSpPr>
        <p:spPr>
          <a:xfrm>
            <a:off x="-1" y="0"/>
            <a:ext cx="12192001" cy="338554"/>
          </a:xfrm>
          <a:prstGeom prst="rect">
            <a:avLst/>
          </a:prstGeom>
          <a:solidFill>
            <a:schemeClr val="bg1"/>
          </a:solidFill>
          <a:ln>
            <a:solidFill>
              <a:schemeClr val="tx1"/>
            </a:solidFill>
          </a:ln>
        </p:spPr>
        <p:txBody>
          <a:bodyPr wrap="square" rtlCol="0">
            <a:spAutoFit/>
          </a:bodyPr>
          <a:lstStyle/>
          <a:p>
            <a:r>
              <a:rPr lang="en-US" sz="1600" b="1" dirty="0">
                <a:latin typeface="Arial" panose="020B0604020202020204" pitchFamily="34" charset="0"/>
                <a:cs typeface="Arial" panose="020B0604020202020204" pitchFamily="34" charset="0"/>
              </a:rPr>
              <a:t>More examples of rendered faces for varying number of principal components</a:t>
            </a:r>
          </a:p>
        </p:txBody>
      </p:sp>
      <p:sp>
        <p:nvSpPr>
          <p:cNvPr id="5" name="TextBox 4">
            <a:extLst>
              <a:ext uri="{FF2B5EF4-FFF2-40B4-BE49-F238E27FC236}">
                <a16:creationId xmlns:a16="http://schemas.microsoft.com/office/drawing/2014/main" id="{48808DC6-4206-C1AC-0F85-582779E4E22E}"/>
              </a:ext>
            </a:extLst>
          </p:cNvPr>
          <p:cNvSpPr txBox="1"/>
          <p:nvPr/>
        </p:nvSpPr>
        <p:spPr>
          <a:xfrm>
            <a:off x="1805076" y="401090"/>
            <a:ext cx="1092530" cy="307777"/>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Face 2</a:t>
            </a:r>
          </a:p>
        </p:txBody>
      </p:sp>
      <p:pic>
        <p:nvPicPr>
          <p:cNvPr id="7" name="Content Placeholder 4">
            <a:extLst>
              <a:ext uri="{FF2B5EF4-FFF2-40B4-BE49-F238E27FC236}">
                <a16:creationId xmlns:a16="http://schemas.microsoft.com/office/drawing/2014/main" id="{D5DCFC2C-603E-56FB-4353-CD59B2F0FAF4}"/>
              </a:ext>
            </a:extLst>
          </p:cNvPr>
          <p:cNvPicPr>
            <a:picLocks noGrp="1" noChangeAspect="1"/>
          </p:cNvPicPr>
          <p:nvPr>
            <p:ph idx="1"/>
          </p:nvPr>
        </p:nvPicPr>
        <p:blipFill>
          <a:blip r:embed="rId4"/>
          <a:stretch>
            <a:fillRect/>
          </a:stretch>
        </p:blipFill>
        <p:spPr>
          <a:xfrm>
            <a:off x="4524934" y="3847814"/>
            <a:ext cx="3966302" cy="2887385"/>
          </a:xfrm>
        </p:spPr>
      </p:pic>
      <p:pic>
        <p:nvPicPr>
          <p:cNvPr id="8" name="Picture 7">
            <a:extLst>
              <a:ext uri="{FF2B5EF4-FFF2-40B4-BE49-F238E27FC236}">
                <a16:creationId xmlns:a16="http://schemas.microsoft.com/office/drawing/2014/main" id="{403AC9D4-A65A-C15C-A0FD-BA05E14D5971}"/>
              </a:ext>
            </a:extLst>
          </p:cNvPr>
          <p:cNvPicPr>
            <a:picLocks noChangeAspect="1"/>
          </p:cNvPicPr>
          <p:nvPr/>
        </p:nvPicPr>
        <p:blipFill>
          <a:blip r:embed="rId5"/>
          <a:stretch>
            <a:fillRect/>
          </a:stretch>
        </p:blipFill>
        <p:spPr>
          <a:xfrm>
            <a:off x="368190" y="3847815"/>
            <a:ext cx="3966302" cy="2887385"/>
          </a:xfrm>
          <a:prstGeom prst="rect">
            <a:avLst/>
          </a:prstGeom>
        </p:spPr>
      </p:pic>
      <p:sp>
        <p:nvSpPr>
          <p:cNvPr id="9" name="TextBox 8">
            <a:extLst>
              <a:ext uri="{FF2B5EF4-FFF2-40B4-BE49-F238E27FC236}">
                <a16:creationId xmlns:a16="http://schemas.microsoft.com/office/drawing/2014/main" id="{D8EF8BF0-7667-2351-82B2-F00646943C2C}"/>
              </a:ext>
            </a:extLst>
          </p:cNvPr>
          <p:cNvSpPr txBox="1"/>
          <p:nvPr/>
        </p:nvSpPr>
        <p:spPr>
          <a:xfrm>
            <a:off x="1805076" y="3595765"/>
            <a:ext cx="1092530" cy="307777"/>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Face 4</a:t>
            </a:r>
          </a:p>
        </p:txBody>
      </p:sp>
      <p:sp>
        <p:nvSpPr>
          <p:cNvPr id="10" name="TextBox 9">
            <a:extLst>
              <a:ext uri="{FF2B5EF4-FFF2-40B4-BE49-F238E27FC236}">
                <a16:creationId xmlns:a16="http://schemas.microsoft.com/office/drawing/2014/main" id="{A9BF0C47-6CC9-1DC4-758D-1BFE59EC5F95}"/>
              </a:ext>
            </a:extLst>
          </p:cNvPr>
          <p:cNvSpPr txBox="1"/>
          <p:nvPr/>
        </p:nvSpPr>
        <p:spPr>
          <a:xfrm>
            <a:off x="5961820" y="401089"/>
            <a:ext cx="1092530" cy="307777"/>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Face 3</a:t>
            </a:r>
          </a:p>
        </p:txBody>
      </p:sp>
      <p:sp>
        <p:nvSpPr>
          <p:cNvPr id="12" name="TextBox 11">
            <a:extLst>
              <a:ext uri="{FF2B5EF4-FFF2-40B4-BE49-F238E27FC236}">
                <a16:creationId xmlns:a16="http://schemas.microsoft.com/office/drawing/2014/main" id="{325C8F37-A6C2-3FA1-D9D4-84E07BDC46D2}"/>
              </a:ext>
            </a:extLst>
          </p:cNvPr>
          <p:cNvSpPr txBox="1"/>
          <p:nvPr/>
        </p:nvSpPr>
        <p:spPr>
          <a:xfrm>
            <a:off x="5961820" y="3595764"/>
            <a:ext cx="1092530" cy="307777"/>
          </a:xfrm>
          <a:prstGeom prst="rect">
            <a:avLst/>
          </a:prstGeom>
          <a:noFill/>
          <a:ln>
            <a:noFill/>
          </a:ln>
        </p:spPr>
        <p:txBody>
          <a:bodyPr wrap="square" rtlCol="0">
            <a:spAutoFit/>
          </a:bodyPr>
          <a:lstStyle/>
          <a:p>
            <a:pPr algn="ctr"/>
            <a:r>
              <a:rPr lang="en-US" sz="1400" b="1" dirty="0">
                <a:latin typeface="Arial" panose="020B0604020202020204" pitchFamily="34" charset="0"/>
                <a:cs typeface="Arial" panose="020B0604020202020204" pitchFamily="34" charset="0"/>
              </a:rPr>
              <a:t>Face 5</a:t>
            </a:r>
          </a:p>
        </p:txBody>
      </p:sp>
      <p:sp>
        <p:nvSpPr>
          <p:cNvPr id="13" name="TextBox 12">
            <a:extLst>
              <a:ext uri="{FF2B5EF4-FFF2-40B4-BE49-F238E27FC236}">
                <a16:creationId xmlns:a16="http://schemas.microsoft.com/office/drawing/2014/main" id="{D3F7252E-20B6-A34F-D71D-086C398C9D31}"/>
              </a:ext>
            </a:extLst>
          </p:cNvPr>
          <p:cNvSpPr txBox="1"/>
          <p:nvPr/>
        </p:nvSpPr>
        <p:spPr>
          <a:xfrm>
            <a:off x="8669152" y="702778"/>
            <a:ext cx="3300525" cy="6032421"/>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Here, we can see the same pattern as before. I can already identify my face using only 6 principal components (around 76% from the table in slide 5). Might be bias because I know my face. Better rendering can of course be seen as we add more and more principal components. </a:t>
            </a:r>
          </a:p>
          <a:p>
            <a:pPr algn="just"/>
            <a:endParaRPr lang="en-US" sz="1600" dirty="0">
              <a:latin typeface="Arial" panose="020B0604020202020204" pitchFamily="34" charset="0"/>
              <a:cs typeface="Arial" panose="020B0604020202020204" pitchFamily="34" charset="0"/>
            </a:endParaRPr>
          </a:p>
          <a:p>
            <a:pPr algn="just"/>
            <a:r>
              <a:rPr lang="en-US" sz="1600" i="1" dirty="0">
                <a:latin typeface="Arial" panose="020B0604020202020204" pitchFamily="34" charset="0"/>
                <a:cs typeface="Arial" panose="020B0604020202020204" pitchFamily="34" charset="0"/>
              </a:rPr>
              <a:t>Side comment: </a:t>
            </a:r>
            <a:r>
              <a:rPr lang="en-US" sz="1600" dirty="0">
                <a:latin typeface="Arial" panose="020B0604020202020204" pitchFamily="34" charset="0"/>
                <a:cs typeface="Arial" panose="020B0604020202020204" pitchFamily="34" charset="0"/>
              </a:rPr>
              <a:t>using 1 PC only, I can see Christian’s face. 2 and 3 PCs are a bit scary to look at.</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The hardest part of this activity is how to look good on a 50 by 50 gray scaled version of myself without hair and ears! But glad I managed to pull it off, giving you </a:t>
            </a:r>
            <a:r>
              <a:rPr lang="en-US" sz="1600" b="1" dirty="0">
                <a:solidFill>
                  <a:srgbClr val="FF40FF"/>
                </a:solidFill>
                <a:latin typeface="Arial" panose="020B0604020202020204" pitchFamily="34" charset="0"/>
                <a:cs typeface="Arial" panose="020B0604020202020204" pitchFamily="34" charset="0"/>
              </a:rPr>
              <a:t>~FIERCE~ Asia’s Next Top Model mugshot realness! </a:t>
            </a:r>
            <a:r>
              <a:rPr lang="en-US" sz="1600" dirty="0">
                <a:latin typeface="Arial" panose="020B0604020202020204" pitchFamily="34" charset="0"/>
                <a:cs typeface="Arial" panose="020B0604020202020204" pitchFamily="34" charset="0"/>
              </a:rPr>
              <a:t>(char)</a:t>
            </a:r>
          </a:p>
          <a:p>
            <a:pPr algn="just"/>
            <a:endParaRPr lang="en-US" sz="1400" dirty="0">
              <a:latin typeface="Arial" panose="020B0604020202020204" pitchFamily="34" charset="0"/>
              <a:cs typeface="Arial" panose="020B0604020202020204" pitchFamily="34" charset="0"/>
            </a:endParaRPr>
          </a:p>
          <a:p>
            <a:pPr algn="ctr"/>
            <a:r>
              <a:rPr lang="en-US" sz="3600" dirty="0">
                <a:latin typeface="Arial" panose="020B0604020202020204" pitchFamily="34" charset="0"/>
                <a:cs typeface="Arial" panose="020B0604020202020204" pitchFamily="34" charset="0"/>
              </a:rPr>
              <a:t>💅🏻</a:t>
            </a:r>
            <a:r>
              <a:rPr lang="en-US" sz="1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7245461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1790</TotalTime>
  <Words>2166</Words>
  <Application>Microsoft Macintosh PowerPoint</Application>
  <PresentationFormat>Widescreen</PresentationFormat>
  <Paragraphs>283</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Narrow</vt:lpstr>
      <vt:lpstr>ArialMT</vt:lpstr>
      <vt:lpstr>Calibri</vt:lpstr>
      <vt:lpstr>Calibri Light</vt:lpstr>
      <vt:lpstr>Cambria Math</vt:lpstr>
      <vt:lpstr>Wingdings</vt:lpstr>
      <vt:lpstr>Office Theme</vt:lpstr>
      <vt:lpstr>Activity 3: PCA for Compression</vt:lpstr>
      <vt:lpstr>Objectives</vt:lpstr>
      <vt:lpstr>Principal Component Analysis (PCA)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Instead of closeup faces, what if we try it on portrait paintings?</vt:lpstr>
      <vt:lpstr>PowerPoint Presentation</vt:lpstr>
      <vt:lpstr>PowerPoint Presentation</vt:lpstr>
      <vt:lpstr>PowerPoint Presentation</vt:lpstr>
      <vt:lpstr>Now let’s try to apply it on different, more challenging dataset –  flower paintings of Claude Monet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3: PCA for Compression</dc:title>
  <dc:creator>Mark Jeremy Narag</dc:creator>
  <cp:lastModifiedBy>Mark Jeremy Narag</cp:lastModifiedBy>
  <cp:revision>24</cp:revision>
  <dcterms:created xsi:type="dcterms:W3CDTF">2022-06-01T07:45:21Z</dcterms:created>
  <dcterms:modified xsi:type="dcterms:W3CDTF">2022-06-07T14:38:58Z</dcterms:modified>
</cp:coreProperties>
</file>